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7172" r:id="rId3"/>
    <p:sldId id="266" r:id="rId4"/>
    <p:sldId id="313" r:id="rId5"/>
    <p:sldId id="7174" r:id="rId6"/>
    <p:sldId id="7180" r:id="rId7"/>
    <p:sldId id="295" r:id="rId8"/>
    <p:sldId id="7177" r:id="rId9"/>
    <p:sldId id="309" r:id="rId10"/>
    <p:sldId id="350" r:id="rId11"/>
    <p:sldId id="7181" r:id="rId12"/>
    <p:sldId id="7175" r:id="rId13"/>
    <p:sldId id="7186" r:id="rId14"/>
    <p:sldId id="333" r:id="rId15"/>
    <p:sldId id="7183" r:id="rId16"/>
    <p:sldId id="7185" r:id="rId17"/>
    <p:sldId id="7188" r:id="rId18"/>
    <p:sldId id="7147" r:id="rId19"/>
    <p:sldId id="7150" r:id="rId20"/>
    <p:sldId id="7148" r:id="rId21"/>
    <p:sldId id="7149" r:id="rId22"/>
    <p:sldId id="328" r:id="rId23"/>
    <p:sldId id="7179" r:id="rId24"/>
    <p:sldId id="7190" r:id="rId25"/>
    <p:sldId id="340" r:id="rId26"/>
    <p:sldId id="7173" r:id="rId27"/>
    <p:sldId id="7189" r:id="rId28"/>
    <p:sldId id="7187" r:id="rId29"/>
    <p:sldId id="268" r:id="rId30"/>
    <p:sldId id="7164" r:id="rId31"/>
  </p:sldIdLst>
  <p:sldSz cx="12192000" cy="6858000"/>
  <p:notesSz cx="6765925" cy="98758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58519" autoAdjust="0"/>
  </p:normalViewPr>
  <p:slideViewPr>
    <p:cSldViewPr snapToGrid="0">
      <p:cViewPr varScale="1">
        <p:scale>
          <a:sx n="117" d="100"/>
          <a:sy n="117" d="100"/>
        </p:scale>
        <p:origin x="20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901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32458" y="0"/>
            <a:ext cx="2931901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1BD78-4518-4FFD-A2B0-1027EB0A6F8C}" type="datetimeFigureOut">
              <a:rPr lang="ko-KR" altLang="en-US" smtClean="0"/>
              <a:t>2023. 12. 16.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6593" y="4752747"/>
            <a:ext cx="541274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31901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32458" y="9380333"/>
            <a:ext cx="2931901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F637E-CFE9-4D9C-A905-C27CE49ED3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96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154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5387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1970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491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106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926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00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536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865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Cost-effectiveness of screening for atrial fibrillation in primary care with a handheld, </a:t>
            </a:r>
          </a:p>
          <a:p>
            <a:r>
              <a:rPr lang="en-US" altLang="ko-KR" dirty="0"/>
              <a:t>single-lead electrocardiogram device in the Netherlands. </a:t>
            </a:r>
            <a:r>
              <a:rPr lang="en-US" altLang="ko-KR" dirty="0" err="1"/>
              <a:t>Europace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2018;20:1218.</a:t>
            </a:r>
          </a:p>
          <a:p>
            <a:endParaRPr lang="en-US" altLang="ko-KR" dirty="0"/>
          </a:p>
          <a:p>
            <a:r>
              <a:rPr lang="en-US" altLang="ko-KR" dirty="0"/>
              <a:t>Feasibility and cost-effectiveness of stroke prevention through </a:t>
            </a:r>
          </a:p>
          <a:p>
            <a:r>
              <a:rPr lang="en-US" altLang="ko-KR" dirty="0"/>
              <a:t>community screening for atrial fibrillation using iPhone ECG in pharmacies. The </a:t>
            </a:r>
          </a:p>
          <a:p>
            <a:r>
              <a:rPr lang="en-US" altLang="ko-KR" dirty="0"/>
              <a:t>SEARCH-AF study. </a:t>
            </a:r>
            <a:r>
              <a:rPr lang="en-US" altLang="ko-KR" dirty="0" err="1"/>
              <a:t>Thromb</a:t>
            </a:r>
            <a:r>
              <a:rPr lang="en-US" altLang="ko-KR" dirty="0"/>
              <a:t> </a:t>
            </a:r>
            <a:r>
              <a:rPr lang="en-US" altLang="ko-KR" dirty="0" err="1"/>
              <a:t>Haemost</a:t>
            </a:r>
            <a:r>
              <a:rPr lang="en-US" altLang="ko-KR" dirty="0"/>
              <a:t> 2014;111:11671176.</a:t>
            </a:r>
          </a:p>
          <a:p>
            <a:endParaRPr lang="en-US" altLang="ko-KR" dirty="0"/>
          </a:p>
          <a:p>
            <a:r>
              <a:rPr lang="en-US" altLang="ko-KR" dirty="0"/>
              <a:t> Cost-effectiveness of mass screening for untreated atrial fibrillation </a:t>
            </a:r>
          </a:p>
          <a:p>
            <a:r>
              <a:rPr lang="en-US" altLang="ko-KR" dirty="0"/>
              <a:t>using intermittent ECG recording. </a:t>
            </a:r>
            <a:r>
              <a:rPr lang="en-US" altLang="ko-KR" dirty="0" err="1"/>
              <a:t>Europace</a:t>
            </a:r>
            <a:r>
              <a:rPr lang="en-US" altLang="ko-KR" dirty="0"/>
              <a:t> 2015;17:10231029.</a:t>
            </a:r>
          </a:p>
          <a:p>
            <a:endParaRPr lang="en-US" altLang="ko-KR" dirty="0"/>
          </a:p>
          <a:p>
            <a:r>
              <a:rPr lang="en-US" altLang="ko-KR" dirty="0"/>
              <a:t>Screening to identify unknown atrial fibrillation. A systematic review. </a:t>
            </a:r>
            <a:r>
              <a:rPr lang="en-US" altLang="ko-KR" dirty="0" err="1"/>
              <a:t>Thromb</a:t>
            </a:r>
            <a:r>
              <a:rPr lang="en-US" altLang="ko-KR" dirty="0"/>
              <a:t> </a:t>
            </a:r>
            <a:r>
              <a:rPr lang="en-US" altLang="ko-KR" dirty="0" err="1"/>
              <a:t>Haemost</a:t>
            </a:r>
            <a:r>
              <a:rPr lang="en-US" altLang="ko-KR" dirty="0"/>
              <a:t> 2013;110:213222.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757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Cost-effectiveness of screening for atrial fibrillation in primary care with a handheld, </a:t>
            </a:r>
          </a:p>
          <a:p>
            <a:r>
              <a:rPr lang="en-US" altLang="ko-KR" dirty="0"/>
              <a:t>single-lead electrocardiogram device in the Netherlands. </a:t>
            </a:r>
            <a:r>
              <a:rPr lang="en-US" altLang="ko-KR" dirty="0" err="1"/>
              <a:t>Europace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2018;20:1218.</a:t>
            </a:r>
          </a:p>
          <a:p>
            <a:endParaRPr lang="en-US" altLang="ko-KR" dirty="0"/>
          </a:p>
          <a:p>
            <a:r>
              <a:rPr lang="en-US" altLang="ko-KR" dirty="0"/>
              <a:t>Feasibility and cost-effectiveness of stroke prevention through </a:t>
            </a:r>
          </a:p>
          <a:p>
            <a:r>
              <a:rPr lang="en-US" altLang="ko-KR" dirty="0"/>
              <a:t>community screening for atrial fibrillation using iPhone ECG in pharmacies. The </a:t>
            </a:r>
          </a:p>
          <a:p>
            <a:r>
              <a:rPr lang="en-US" altLang="ko-KR" dirty="0"/>
              <a:t>SEARCH-AF study. </a:t>
            </a:r>
            <a:r>
              <a:rPr lang="en-US" altLang="ko-KR" dirty="0" err="1"/>
              <a:t>Thromb</a:t>
            </a:r>
            <a:r>
              <a:rPr lang="en-US" altLang="ko-KR" dirty="0"/>
              <a:t> </a:t>
            </a:r>
            <a:r>
              <a:rPr lang="en-US" altLang="ko-KR" dirty="0" err="1"/>
              <a:t>Haemost</a:t>
            </a:r>
            <a:r>
              <a:rPr lang="en-US" altLang="ko-KR" dirty="0"/>
              <a:t> 2014;111:11671176.</a:t>
            </a:r>
          </a:p>
          <a:p>
            <a:endParaRPr lang="en-US" altLang="ko-KR" dirty="0"/>
          </a:p>
          <a:p>
            <a:r>
              <a:rPr lang="en-US" altLang="ko-KR" dirty="0"/>
              <a:t> Cost-effectiveness of mass screening for untreated atrial fibrillation </a:t>
            </a:r>
          </a:p>
          <a:p>
            <a:r>
              <a:rPr lang="en-US" altLang="ko-KR" dirty="0"/>
              <a:t>using intermittent ECG recording. </a:t>
            </a:r>
            <a:r>
              <a:rPr lang="en-US" altLang="ko-KR" dirty="0" err="1"/>
              <a:t>Europace</a:t>
            </a:r>
            <a:r>
              <a:rPr lang="en-US" altLang="ko-KR" dirty="0"/>
              <a:t> 2015;17:10231029.</a:t>
            </a:r>
          </a:p>
          <a:p>
            <a:endParaRPr lang="en-US" altLang="ko-KR" dirty="0"/>
          </a:p>
          <a:p>
            <a:r>
              <a:rPr lang="en-US" altLang="ko-KR" dirty="0"/>
              <a:t>Screening to identify unknown atrial fibrillation. A systematic review. </a:t>
            </a:r>
            <a:r>
              <a:rPr lang="en-US" altLang="ko-KR" dirty="0" err="1"/>
              <a:t>Thromb</a:t>
            </a:r>
            <a:r>
              <a:rPr lang="en-US" altLang="ko-KR" dirty="0"/>
              <a:t> </a:t>
            </a:r>
            <a:r>
              <a:rPr lang="en-US" altLang="ko-KR" dirty="0" err="1"/>
              <a:t>Haemost</a:t>
            </a:r>
            <a:r>
              <a:rPr lang="en-US" altLang="ko-KR" dirty="0"/>
              <a:t> 2013;110:213222.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30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675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Cost-effectiveness of screening for atrial fibrillation in primary care with a handheld, </a:t>
            </a:r>
          </a:p>
          <a:p>
            <a:r>
              <a:rPr lang="en-US" altLang="ko-KR" dirty="0"/>
              <a:t>single-lead electrocardiogram device in the Netherlands. </a:t>
            </a:r>
            <a:r>
              <a:rPr lang="en-US" altLang="ko-KR" dirty="0" err="1"/>
              <a:t>Europace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2018;20:1218.</a:t>
            </a:r>
          </a:p>
          <a:p>
            <a:endParaRPr lang="en-US" altLang="ko-KR" dirty="0"/>
          </a:p>
          <a:p>
            <a:r>
              <a:rPr lang="en-US" altLang="ko-KR" dirty="0"/>
              <a:t>Feasibility and cost-effectiveness of stroke prevention through </a:t>
            </a:r>
          </a:p>
          <a:p>
            <a:r>
              <a:rPr lang="en-US" altLang="ko-KR" dirty="0"/>
              <a:t>community screening for atrial fibrillation using iPhone ECG in pharmacies. The </a:t>
            </a:r>
          </a:p>
          <a:p>
            <a:r>
              <a:rPr lang="en-US" altLang="ko-KR" dirty="0"/>
              <a:t>SEARCH-AF study. </a:t>
            </a:r>
            <a:r>
              <a:rPr lang="en-US" altLang="ko-KR" dirty="0" err="1"/>
              <a:t>Thromb</a:t>
            </a:r>
            <a:r>
              <a:rPr lang="en-US" altLang="ko-KR" dirty="0"/>
              <a:t> </a:t>
            </a:r>
            <a:r>
              <a:rPr lang="en-US" altLang="ko-KR" dirty="0" err="1"/>
              <a:t>Haemost</a:t>
            </a:r>
            <a:r>
              <a:rPr lang="en-US" altLang="ko-KR" dirty="0"/>
              <a:t> 2014;111:11671176.</a:t>
            </a:r>
          </a:p>
          <a:p>
            <a:endParaRPr lang="en-US" altLang="ko-KR" dirty="0"/>
          </a:p>
          <a:p>
            <a:r>
              <a:rPr lang="en-US" altLang="ko-KR" dirty="0"/>
              <a:t> Cost-effectiveness of mass screening for untreated atrial fibrillation </a:t>
            </a:r>
          </a:p>
          <a:p>
            <a:r>
              <a:rPr lang="en-US" altLang="ko-KR" dirty="0"/>
              <a:t>using intermittent ECG recording. </a:t>
            </a:r>
            <a:r>
              <a:rPr lang="en-US" altLang="ko-KR" dirty="0" err="1"/>
              <a:t>Europace</a:t>
            </a:r>
            <a:r>
              <a:rPr lang="en-US" altLang="ko-KR" dirty="0"/>
              <a:t> 2015;17:10231029.</a:t>
            </a:r>
          </a:p>
          <a:p>
            <a:endParaRPr lang="en-US" altLang="ko-KR" dirty="0"/>
          </a:p>
          <a:p>
            <a:r>
              <a:rPr lang="en-US" altLang="ko-KR" dirty="0"/>
              <a:t>Screening to identify unknown atrial fibrillation. A systematic review. </a:t>
            </a:r>
            <a:r>
              <a:rPr lang="en-US" altLang="ko-KR" dirty="0" err="1"/>
              <a:t>Thromb</a:t>
            </a:r>
            <a:r>
              <a:rPr lang="en-US" altLang="ko-KR" dirty="0"/>
              <a:t> </a:t>
            </a:r>
            <a:r>
              <a:rPr lang="en-US" altLang="ko-KR" dirty="0" err="1"/>
              <a:t>Haemost</a:t>
            </a:r>
            <a:r>
              <a:rPr lang="en-US" altLang="ko-KR" dirty="0"/>
              <a:t> 2013;110:213222.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50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766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775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803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2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84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207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40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9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proportion of individuals with newly diagnosed AF who were initiated on oral anticoagulants was not different in the screening (n=194, 73.5%) and control (n=172, 70.8%) arms (risk difference, 2.7% [95% CI, –5.5 to 10.4]).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101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proportion of individuals with newly diagnosed AF who were initiated on oral anticoagulants was not different in the screening (n=194, 73.5%) and control (n=172, 70.8%) arms (risk difference, 2.7% [95% CI, –5.5 to 10.4]).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762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ur</a:t>
            </a:r>
            <a:r>
              <a:rPr lang="en-US" altLang="ko-KR" dirty="0"/>
              <a:t> findings suggest that screening for atrial fibrillation in an older population has a net beneficial effect and should be considered as part of health-care policy.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F637E-CFE9-4D9C-A905-C27CE49ED37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32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9934-2D6F-4865-8B79-19DE26E6EC21}" type="datetime1">
              <a:rPr lang="ko-KR" altLang="en-US" smtClean="0"/>
              <a:t>2023. 12. 16.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65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EAA8-2C2E-41EA-B87C-58B7256535CC}" type="datetime1">
              <a:rPr lang="ko-KR" altLang="en-US" smtClean="0"/>
              <a:t>2023. 12. 16.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5E86-A403-4BAC-983E-600FCA780438}" type="datetime1">
              <a:rPr lang="ko-KR" altLang="en-US" smtClean="0"/>
              <a:t>2023. 12. 16.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18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2EB9-D3DC-4EB1-814C-243603309644}" type="datetime1">
              <a:rPr lang="ko-KR" altLang="en-US" smtClean="0"/>
              <a:t>2023. 12. 16.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821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EED5-FB9D-49FF-96BA-1EADD389018F}" type="datetime1">
              <a:rPr lang="ko-KR" altLang="en-US" smtClean="0"/>
              <a:t>2023. 12. 16.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76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F10A-7C7E-4293-B396-2F97D78857A4}" type="datetime1">
              <a:rPr lang="ko-KR" altLang="en-US" smtClean="0"/>
              <a:t>2023. 12. 16.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3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FC76-773F-4F92-B98C-874478E75636}" type="datetime1">
              <a:rPr lang="ko-KR" altLang="en-US" smtClean="0"/>
              <a:t>2023. 12. 16.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21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0E97-7C14-412F-AE94-EBCF8FA6E573}" type="datetime1">
              <a:rPr lang="ko-KR" altLang="en-US" smtClean="0"/>
              <a:t>2023. 12. 16.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21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384A-8C5E-450F-84F2-48D6E34D1B62}" type="datetime1">
              <a:rPr lang="ko-KR" altLang="en-US" smtClean="0"/>
              <a:t>2023. 12. 16.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88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5688-CE42-48BC-9A37-8861AF27B526}" type="datetime1">
              <a:rPr lang="ko-KR" altLang="en-US" smtClean="0"/>
              <a:t>2023. 12. 16.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09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D714-50F4-48AA-AD49-A4A6A27D9AFF}" type="datetime1">
              <a:rPr lang="ko-KR" altLang="en-US" smtClean="0"/>
              <a:t>2023. 12. 16.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85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35D8-B6BA-4543-8A8C-AF6F7B88BBE8}" type="datetime1">
              <a:rPr lang="ko-KR" altLang="en-US" smtClean="0"/>
              <a:t>2023. 12. 16.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FCEC8-B9A4-451C-BEF4-376DD1B9C0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32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265043"/>
            <a:ext cx="9144000" cy="21639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Wearable </a:t>
            </a:r>
            <a:r>
              <a:rPr lang="ko-KR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기기를 통한 </a:t>
            </a:r>
            <a: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  <a:t>AF screening </a:t>
            </a:r>
            <a:br>
              <a:rPr lang="en-US" altLang="ko-K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o-KR" altLang="en-US" sz="36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4178235"/>
            <a:ext cx="9144000" cy="1655762"/>
          </a:xfrm>
        </p:spPr>
        <p:txBody>
          <a:bodyPr>
            <a:normAutofit/>
          </a:bodyPr>
          <a:lstStyle/>
          <a:p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원주세브란스기독병원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  심장내과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박영준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1A05D4C-3E82-C5DF-57BD-C1856E02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 flipV="1">
            <a:off x="-3866" y="5940846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Clinical Outcomes with Systematic Screening for AF (STROKESTOP study)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397622" y="6039107"/>
            <a:ext cx="2743200" cy="365125"/>
          </a:xfrm>
        </p:spPr>
        <p:txBody>
          <a:bodyPr/>
          <a:lstStyle/>
          <a:p>
            <a:fld id="{DDBFCEC8-B9A4-451C-BEF4-376DD1B9C08A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41" y="1785333"/>
            <a:ext cx="6722781" cy="3996916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 flipV="1">
            <a:off x="0" y="1112668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6652" y="1481051"/>
            <a:ext cx="236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Outcome</a:t>
            </a:r>
            <a:endParaRPr lang="ko-KR" altLang="en-US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7188" y="1511657"/>
            <a:ext cx="236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Ischemic stroke/SE</a:t>
            </a:r>
            <a:endParaRPr lang="ko-KR" altLang="en-US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6279" y="1521123"/>
            <a:ext cx="21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Ischemic stroke/SE</a:t>
            </a:r>
            <a:endParaRPr lang="ko-KR" altLang="en-US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CE499C-02A4-3A76-AEE5-7FC299AE1674}"/>
              </a:ext>
            </a:extLst>
          </p:cNvPr>
          <p:cNvSpPr txBox="1"/>
          <p:nvPr/>
        </p:nvSpPr>
        <p:spPr>
          <a:xfrm>
            <a:off x="5534468" y="6413698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Lancet 2021; 398: 1498-1506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9CC2B10-FBC0-344F-F7B1-EDE4221AE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773" y="1828900"/>
            <a:ext cx="4022399" cy="38368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8DC8F0-676C-5FAB-3736-DCDBA0F1E3E6}"/>
              </a:ext>
            </a:extLst>
          </p:cNvPr>
          <p:cNvSpPr txBox="1"/>
          <p:nvPr/>
        </p:nvSpPr>
        <p:spPr>
          <a:xfrm>
            <a:off x="838200" y="5868785"/>
            <a:ext cx="1057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Screening for atrial fibrillation in an older population showed net clinical benefit by reducing embolic </a:t>
            </a:r>
            <a:r>
              <a:rPr lang="en-US" altLang="ko-KR" dirty="0" err="1"/>
              <a:t>evnets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875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433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Single lead ECG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42066" y="1325563"/>
            <a:ext cx="10515600" cy="5180965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Single lead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ECG base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Within15 days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Hospital based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Reuseable or single use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11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4AFE56FB-13D5-2A1F-5940-A3083575D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1" y="0"/>
            <a:ext cx="2207680" cy="257398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AEFBBFE-879F-BC46-F998-18404C6D1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904" y="4366510"/>
            <a:ext cx="4216229" cy="1855738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827C9A5-DE08-7A1D-C18B-6B917D4B2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025" y="2892270"/>
            <a:ext cx="3845233" cy="120741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6E8D3B0-2A51-BD52-8372-0BD80407E5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4808" y="110641"/>
            <a:ext cx="2733573" cy="242984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E6106C8-0CA8-FDAB-A76E-C1FA4671B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4384" y="4922664"/>
            <a:ext cx="2433654" cy="160672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D44C4FA-777B-8F44-47B0-20CF9C8C80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8160" y="2421965"/>
            <a:ext cx="2229161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20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mSToPS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 Study (Patch) 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3559" y="1325563"/>
            <a:ext cx="11426817" cy="5030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RCT, 2659 patients, Monitoring group(immediate, delayed) vs matching group(n=3476)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Two weeks continuous ECG (patch) twice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age ≥ 75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or male &gt; 55 year/ female &gt; 65 with one comorbidities 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CHA2DS2-VASc score 3.0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 detection : 53/1366 (3.9%) vs. 12/1293 (0.9%) at 4 months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109/1738(6.7 per 100 PYS) vs 81/3476(2.6 per 100 PYS) at 1 years</a:t>
            </a:r>
          </a:p>
          <a:p>
            <a:pPr marL="0" indent="0">
              <a:buNone/>
            </a:pP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Anticoagulation: 5.7 vs 3.7 per 100 PYS</a:t>
            </a:r>
          </a:p>
          <a:p>
            <a:pPr marL="0" indent="0">
              <a:buNone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12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E3B0BE53-A109-65DE-B5AF-2FAC04D0F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967" y="4045888"/>
            <a:ext cx="5104015" cy="21657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C187D6-BF11-F245-4104-158D37FBFCDD}"/>
              </a:ext>
            </a:extLst>
          </p:cNvPr>
          <p:cNvSpPr txBox="1"/>
          <p:nvPr/>
        </p:nvSpPr>
        <p:spPr>
          <a:xfrm>
            <a:off x="5534468" y="6413698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JAMA. 2018 Jul 10;320(2):146-155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3E6A56F-FD0D-CF5F-44A8-460F93CA5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46" y="4190626"/>
            <a:ext cx="5104015" cy="216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62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mSToPS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 Study 3 years f/u (Patch) 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3559" y="1325563"/>
            <a:ext cx="11426817" cy="5030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1718 active monitor vs 3371 observational control.    29 months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New AF diagnosis  3.2 per 100 PYS vs 3.4 per 100PYS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Stroke 1.7 vs 2.2(HR 0.75, p 0.04)</a:t>
            </a:r>
          </a:p>
          <a:p>
            <a:pPr marL="0" indent="0">
              <a:buNone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13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C187D6-BF11-F245-4104-158D37FBFCDD}"/>
              </a:ext>
            </a:extLst>
          </p:cNvPr>
          <p:cNvSpPr txBox="1"/>
          <p:nvPr/>
        </p:nvSpPr>
        <p:spPr>
          <a:xfrm>
            <a:off x="5534468" y="6413698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One. 2021 Oct 5;16(10):e0258276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DEA03AF-FE5A-62E0-B0EC-188494DF4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" y="2886183"/>
            <a:ext cx="4122795" cy="243515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AE9118C-A431-A69C-6FE9-B10970AB4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781" y="2870545"/>
            <a:ext cx="4667127" cy="23047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39B240-D1B4-59FD-D036-B53A8A4219F6}"/>
              </a:ext>
            </a:extLst>
          </p:cNvPr>
          <p:cNvSpPr txBox="1"/>
          <p:nvPr/>
        </p:nvSpPr>
        <p:spPr>
          <a:xfrm>
            <a:off x="838200" y="5561215"/>
            <a:ext cx="931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Individuals undergoing active screening for AF experienced a lower rate of clinical events at 3 year 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4500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SCREEN-AF Study (Patch) 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3559" y="1325563"/>
            <a:ext cx="11426817" cy="5030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RCT, 856 patients, screen vs. control (pulse auscultation, heart auscultation) 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Two weeks continuous ECG (patch) twice(baseline, after 3 months) 6months f/u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age ≥ 75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with HT </a:t>
            </a: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More AF detection </a:t>
            </a: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23/434 (5.3%) vs. 2/422 (0.5%)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(Relative risk 11.2, 95% CI 2.7-47.1, p=0.001)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Oral anticoagulation: </a:t>
            </a: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18/434 (4.1%) vs. 4/422 (0.9%)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(Relative risk 4.4, 95% CI 1.5-12.8, p=0.007)</a:t>
            </a:r>
          </a:p>
          <a:p>
            <a:pPr marL="0" indent="0">
              <a:buNone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14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317" y="3840957"/>
            <a:ext cx="4811173" cy="2310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A17B40-CF3B-BF3C-C8A9-7C67B168F4B5}"/>
              </a:ext>
            </a:extLst>
          </p:cNvPr>
          <p:cNvSpPr txBox="1"/>
          <p:nvPr/>
        </p:nvSpPr>
        <p:spPr>
          <a:xfrm>
            <a:off x="5534468" y="6413698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JAMA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2021 May 1;6(5):558-567.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9FD5A3B-2B12-F024-32D8-97D81FAC2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865" y="3860996"/>
            <a:ext cx="2773566" cy="223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76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433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Smartphone and smart watch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42066" y="1325563"/>
            <a:ext cx="10515600" cy="5180965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PPG &amp; ECG base(Single lead)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30sec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Intermittent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Consumer based</a:t>
            </a: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15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69C96F8D-891E-C6E9-91A3-A2DAA56F2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722" y="90805"/>
            <a:ext cx="1600423" cy="276263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AF7A8C-CDB8-93AC-23ED-85D80415E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159" y="215067"/>
            <a:ext cx="2019582" cy="246731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542A24A-4260-4A47-C6A3-C36C71965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91" y="3068509"/>
            <a:ext cx="10231278" cy="32991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FB8A0B-5BB1-D578-3E3A-F50A8AAF72B0}"/>
              </a:ext>
            </a:extLst>
          </p:cNvPr>
          <p:cNvSpPr txBox="1"/>
          <p:nvPr/>
        </p:nvSpPr>
        <p:spPr>
          <a:xfrm>
            <a:off x="7064409" y="6346784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JACC Clin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Electrophysiol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2023 Feb;9(2):232-242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7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eBRAVE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-AF(smartphone) 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3559" y="1325563"/>
            <a:ext cx="11426817" cy="5030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RCT cross over, 5551 patients, Digital screening vs usual care, each phase 6 months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1-minute PPG pulse wave using smartphone app(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Preventicus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Confirm by external ECG loop recorder(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CadioMem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CM 100XT)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50–90 years with a CHA2DS2-VASc score of ≥1 (men) or ≥2(women) 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CHA2DS2-VASc score 3.0                                 Phase 1                                         Phase 2 </a:t>
            </a:r>
          </a:p>
          <a:p>
            <a:pPr marL="0" indent="0">
              <a:buNone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</a:p>
          <a:p>
            <a:pPr marL="0" indent="0">
              <a:buNone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Group1      Group2        </a:t>
            </a:r>
          </a:p>
          <a:p>
            <a:pPr marL="0" indent="0">
              <a:buNone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Phase 1      1.33%   vs  0.63% (OR 2.1)</a:t>
            </a:r>
          </a:p>
          <a:p>
            <a:pPr marL="0" indent="0">
              <a:buNone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Phase 2       0.51%   vs 1.38% (OR 2.7)</a:t>
            </a: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Increased prescribed OAC(OR 2.00), but no difference in stroke, embolic event, MACCE, death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16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C187D6-BF11-F245-4104-158D37FBFCDD}"/>
              </a:ext>
            </a:extLst>
          </p:cNvPr>
          <p:cNvSpPr txBox="1"/>
          <p:nvPr/>
        </p:nvSpPr>
        <p:spPr>
          <a:xfrm>
            <a:off x="5534468" y="6413698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Nat Med. 2022 Sep;28(9):1823-1830.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A63EF1C-31FB-F929-1A78-1B84E4642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829" y="3327629"/>
            <a:ext cx="6534997" cy="243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9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Smart phone based AF screening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3559" y="1325563"/>
            <a:ext cx="11426817" cy="5030787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62,807 subjects download screening application(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FibriCheck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©)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60,629(97%) preformed at least one PPG measurement.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Mean age 59, men 57%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AF detected 791(1.3%), Clinical AF(n=395), Subclinical AF(n=396)</a:t>
            </a: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17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C187D6-BF11-F245-4104-158D37FBFCDD}"/>
              </a:ext>
            </a:extLst>
          </p:cNvPr>
          <p:cNvSpPr txBox="1"/>
          <p:nvPr/>
        </p:nvSpPr>
        <p:spPr>
          <a:xfrm>
            <a:off x="5534468" y="6413698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Heart J Digit Health. 2023 Sep 30;4(6):464-472.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362C795-2933-D095-EC0A-9177107D5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04" y="3116202"/>
            <a:ext cx="4686954" cy="288763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19D06AE-F882-B28B-7844-93974A55A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490" y="3050672"/>
            <a:ext cx="5868219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73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Apple Heart Study</a:t>
            </a:r>
            <a:br>
              <a:rPr lang="en-US" altLang="ko-KR" sz="44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18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D88525C7-364E-B939-5612-5F900A1A7800}"/>
              </a:ext>
            </a:extLst>
          </p:cNvPr>
          <p:cNvSpPr txBox="1">
            <a:spLocks/>
          </p:cNvSpPr>
          <p:nvPr/>
        </p:nvSpPr>
        <p:spPr>
          <a:xfrm>
            <a:off x="722819" y="13043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Remote 1-arm trial based on Apple Watch linked  to the trial iPhone app, 2017-2018, in U.S.:</a:t>
            </a:r>
          </a:p>
          <a:p>
            <a:pPr marL="12065" marR="337185" indent="0">
              <a:lnSpc>
                <a:spcPct val="100000"/>
              </a:lnSpc>
              <a:spcBef>
                <a:spcPts val="1060"/>
              </a:spcBef>
              <a:buNone/>
              <a:tabLst>
                <a:tab pos="390525" algn="l"/>
                <a:tab pos="391160" algn="l"/>
              </a:tabLst>
            </a:pPr>
            <a:r>
              <a:rPr lang="en-US" altLang="ko-KR" sz="1800" spc="-5" dirty="0">
                <a:latin typeface="Calibri"/>
                <a:cs typeface="Calibri"/>
              </a:rPr>
              <a:t>      - Eligibility:</a:t>
            </a:r>
            <a:r>
              <a:rPr lang="en-US" altLang="ko-KR" sz="1800" spc="20" dirty="0">
                <a:latin typeface="Calibri"/>
                <a:cs typeface="Calibri"/>
              </a:rPr>
              <a:t> </a:t>
            </a:r>
            <a:r>
              <a:rPr lang="en-US" altLang="ko-KR" sz="1800" spc="-10" dirty="0">
                <a:latin typeface="Calibri"/>
                <a:cs typeface="Calibri"/>
              </a:rPr>
              <a:t>Age</a:t>
            </a:r>
            <a:r>
              <a:rPr lang="en-US" altLang="ko-KR" sz="1800" dirty="0">
                <a:latin typeface="Calibri"/>
                <a:cs typeface="Calibri"/>
              </a:rPr>
              <a:t> 22+,</a:t>
            </a:r>
            <a:r>
              <a:rPr lang="en-US" altLang="ko-KR" sz="1800" spc="-5" dirty="0">
                <a:latin typeface="Calibri"/>
                <a:cs typeface="Calibri"/>
              </a:rPr>
              <a:t> no</a:t>
            </a:r>
            <a:r>
              <a:rPr lang="en-US" altLang="ko-KR" sz="1800" spc="-15" dirty="0">
                <a:latin typeface="Calibri"/>
                <a:cs typeface="Calibri"/>
              </a:rPr>
              <a:t> </a:t>
            </a:r>
            <a:r>
              <a:rPr lang="en-US" altLang="ko-KR" sz="1800" spc="-5" dirty="0">
                <a:latin typeface="Calibri"/>
                <a:cs typeface="Calibri"/>
              </a:rPr>
              <a:t>prior </a:t>
            </a:r>
            <a:r>
              <a:rPr lang="en-US" altLang="ko-KR" sz="1800" spc="-10" dirty="0" err="1">
                <a:latin typeface="Calibri"/>
                <a:cs typeface="Calibri"/>
              </a:rPr>
              <a:t>hx</a:t>
            </a:r>
            <a:r>
              <a:rPr lang="en-US" altLang="ko-KR" sz="1800" spc="-20" dirty="0">
                <a:latin typeface="Calibri"/>
                <a:cs typeface="Calibri"/>
              </a:rPr>
              <a:t> </a:t>
            </a:r>
            <a:r>
              <a:rPr lang="en-US" altLang="ko-KR" sz="1800" spc="-75" dirty="0">
                <a:latin typeface="Calibri"/>
                <a:cs typeface="Calibri"/>
              </a:rPr>
              <a:t>AF,</a:t>
            </a:r>
            <a:r>
              <a:rPr lang="en-US" altLang="ko-KR" sz="1800" spc="20" dirty="0">
                <a:latin typeface="Calibri"/>
                <a:cs typeface="Calibri"/>
              </a:rPr>
              <a:t> </a:t>
            </a:r>
            <a:r>
              <a:rPr lang="en-US" altLang="ko-KR" sz="1800" spc="-5" dirty="0">
                <a:latin typeface="Calibri"/>
                <a:cs typeface="Calibri"/>
              </a:rPr>
              <a:t>no</a:t>
            </a:r>
            <a:r>
              <a:rPr lang="en-US" altLang="ko-KR" sz="1800" spc="-15" dirty="0">
                <a:latin typeface="Calibri"/>
                <a:cs typeface="Calibri"/>
              </a:rPr>
              <a:t> OAC</a:t>
            </a:r>
            <a:r>
              <a:rPr lang="en-US" altLang="ko-KR" sz="1800" spc="-5" dirty="0">
                <a:latin typeface="Calibri"/>
                <a:cs typeface="Calibri"/>
              </a:rPr>
              <a:t> </a:t>
            </a:r>
            <a:r>
              <a:rPr lang="en-US" altLang="ko-KR" sz="1800" dirty="0">
                <a:latin typeface="Calibri"/>
                <a:cs typeface="Calibri"/>
              </a:rPr>
              <a:t>, </a:t>
            </a:r>
            <a:r>
              <a:rPr lang="en-US" altLang="ko-KR" sz="1800" spc="-5" dirty="0">
                <a:latin typeface="Calibri"/>
                <a:cs typeface="Calibri"/>
              </a:rPr>
              <a:t>own</a:t>
            </a:r>
            <a:r>
              <a:rPr lang="en-US" altLang="ko-KR" sz="1800" spc="-25" dirty="0">
                <a:latin typeface="Calibri"/>
                <a:cs typeface="Calibri"/>
              </a:rPr>
              <a:t> </a:t>
            </a:r>
            <a:r>
              <a:rPr lang="en-US" altLang="ko-KR" sz="1800" dirty="0">
                <a:latin typeface="Calibri"/>
                <a:cs typeface="Calibri"/>
              </a:rPr>
              <a:t>Apple </a:t>
            </a:r>
            <a:r>
              <a:rPr lang="en-US" altLang="ko-KR" sz="1800" spc="-480" dirty="0">
                <a:latin typeface="Calibri"/>
                <a:cs typeface="Calibri"/>
              </a:rPr>
              <a:t> </a:t>
            </a:r>
            <a:r>
              <a:rPr lang="en-US" altLang="ko-KR" sz="1800" spc="-25" dirty="0">
                <a:latin typeface="Calibri"/>
                <a:cs typeface="Calibri"/>
              </a:rPr>
              <a:t>Watch</a:t>
            </a:r>
            <a:r>
              <a:rPr lang="en-US" altLang="ko-KR" sz="1800" spc="-10" dirty="0">
                <a:latin typeface="Calibri"/>
                <a:cs typeface="Calibri"/>
              </a:rPr>
              <a:t> </a:t>
            </a:r>
            <a:r>
              <a:rPr lang="en-US" altLang="ko-KR" sz="1800" dirty="0">
                <a:latin typeface="Calibri"/>
                <a:cs typeface="Calibri"/>
              </a:rPr>
              <a:t>and </a:t>
            </a:r>
            <a:r>
              <a:rPr lang="en-US" altLang="ko-KR" sz="1800" dirty="0" err="1">
                <a:latin typeface="Calibri"/>
                <a:cs typeface="Calibri"/>
              </a:rPr>
              <a:t>iPhon</a:t>
            </a:r>
            <a:endParaRPr lang="en-US" altLang="ko-KR" sz="1800" dirty="0">
              <a:latin typeface="Calibri"/>
              <a:cs typeface="Calibri"/>
            </a:endParaRPr>
          </a:p>
          <a:p>
            <a:pPr marL="12065" marR="337185" indent="0">
              <a:lnSpc>
                <a:spcPct val="100000"/>
              </a:lnSpc>
              <a:spcBef>
                <a:spcPts val="1060"/>
              </a:spcBef>
              <a:buNone/>
              <a:tabLst>
                <a:tab pos="390525" algn="l"/>
                <a:tab pos="391160" algn="l"/>
              </a:tabLst>
            </a:pPr>
            <a:r>
              <a:rPr lang="en-US" altLang="ko-KR" sz="1800" spc="-5" dirty="0">
                <a:latin typeface="Calibri"/>
                <a:cs typeface="Calibri"/>
              </a:rPr>
              <a:t>      - Algorithm</a:t>
            </a:r>
            <a:r>
              <a:rPr lang="en-US" altLang="ko-KR" sz="1800" spc="10" dirty="0">
                <a:latin typeface="Calibri"/>
                <a:cs typeface="Calibri"/>
              </a:rPr>
              <a:t> </a:t>
            </a:r>
            <a:r>
              <a:rPr lang="en-US" altLang="ko-KR" sz="1800" spc="-5" dirty="0">
                <a:latin typeface="Calibri"/>
                <a:cs typeface="Calibri"/>
              </a:rPr>
              <a:t>detects</a:t>
            </a:r>
            <a:r>
              <a:rPr lang="en-US" altLang="ko-KR" sz="1800" spc="35" dirty="0">
                <a:latin typeface="Calibri"/>
                <a:cs typeface="Calibri"/>
              </a:rPr>
              <a:t> </a:t>
            </a:r>
            <a:r>
              <a:rPr lang="en-US" altLang="ko-KR" sz="1800" spc="-5" dirty="0">
                <a:latin typeface="Calibri"/>
                <a:cs typeface="Calibri"/>
              </a:rPr>
              <a:t>irregular</a:t>
            </a:r>
            <a:r>
              <a:rPr lang="en-US" altLang="ko-KR" sz="1800" spc="15" dirty="0">
                <a:latin typeface="Calibri"/>
                <a:cs typeface="Calibri"/>
              </a:rPr>
              <a:t> </a:t>
            </a:r>
            <a:r>
              <a:rPr lang="en-US" altLang="ko-KR" sz="1800" spc="-5" dirty="0">
                <a:latin typeface="Calibri"/>
                <a:cs typeface="Calibri"/>
              </a:rPr>
              <a:t>pulse</a:t>
            </a:r>
            <a:r>
              <a:rPr lang="en-US" altLang="ko-KR" sz="1800" spc="15" dirty="0">
                <a:latin typeface="Calibri"/>
                <a:cs typeface="Calibri"/>
              </a:rPr>
              <a:t> </a:t>
            </a:r>
            <a:r>
              <a:rPr lang="en-US" altLang="ko-KR" sz="1800" spc="-5" dirty="0">
                <a:latin typeface="Calibri"/>
                <a:cs typeface="Calibri"/>
              </a:rPr>
              <a:t>(PPG)</a:t>
            </a:r>
            <a:r>
              <a:rPr lang="en-US" altLang="ko-KR" sz="1800" spc="20" dirty="0">
                <a:latin typeface="Calibri"/>
                <a:cs typeface="Calibri"/>
              </a:rPr>
              <a:t> </a:t>
            </a:r>
            <a:r>
              <a:rPr lang="en-US" altLang="ko-KR" sz="1800" dirty="0">
                <a:latin typeface="Wingdings"/>
                <a:cs typeface="Wingdings"/>
              </a:rPr>
              <a:t></a:t>
            </a:r>
            <a:r>
              <a:rPr lang="en-US" altLang="ko-KR" sz="1800" spc="-45" dirty="0">
                <a:latin typeface="Times New Roman"/>
                <a:cs typeface="Times New Roman"/>
              </a:rPr>
              <a:t> </a:t>
            </a:r>
            <a:r>
              <a:rPr lang="en-US" altLang="ko-KR" sz="1800" spc="-10" dirty="0">
                <a:latin typeface="Calibri"/>
                <a:cs typeface="Calibri"/>
              </a:rPr>
              <a:t>notification</a:t>
            </a:r>
            <a:endParaRPr lang="en-US" altLang="ko-KR" sz="1800" dirty="0">
              <a:latin typeface="Calibri"/>
              <a:cs typeface="Calibri"/>
            </a:endParaRPr>
          </a:p>
          <a:p>
            <a:pPr marL="12065" marR="5080" indent="0">
              <a:lnSpc>
                <a:spcPct val="100000"/>
              </a:lnSpc>
              <a:spcBef>
                <a:spcPts val="1040"/>
              </a:spcBef>
              <a:buNone/>
              <a:tabLst>
                <a:tab pos="390525" algn="l"/>
                <a:tab pos="391160" algn="l"/>
              </a:tabLst>
            </a:pPr>
            <a:r>
              <a:rPr lang="en-US" altLang="ko-KR" sz="1800" spc="-10" dirty="0">
                <a:latin typeface="Calibri"/>
                <a:cs typeface="Calibri"/>
              </a:rPr>
              <a:t>      - Remote</a:t>
            </a:r>
            <a:r>
              <a:rPr lang="en-US" altLang="ko-KR" sz="1800" spc="5" dirty="0">
                <a:latin typeface="Calibri"/>
                <a:cs typeface="Calibri"/>
              </a:rPr>
              <a:t> </a:t>
            </a:r>
            <a:r>
              <a:rPr lang="en-US" altLang="ko-KR" sz="1800" spc="-10" dirty="0">
                <a:latin typeface="Calibri"/>
                <a:cs typeface="Calibri"/>
              </a:rPr>
              <a:t>physician</a:t>
            </a:r>
            <a:r>
              <a:rPr lang="en-US" altLang="ko-KR" sz="1800" dirty="0">
                <a:latin typeface="Calibri"/>
                <a:cs typeface="Calibri"/>
              </a:rPr>
              <a:t> visit</a:t>
            </a:r>
            <a:r>
              <a:rPr lang="en-US" altLang="ko-KR" sz="1800" spc="10" dirty="0">
                <a:latin typeface="Calibri"/>
                <a:cs typeface="Calibri"/>
              </a:rPr>
              <a:t> </a:t>
            </a:r>
            <a:r>
              <a:rPr lang="en-US" altLang="ko-KR" sz="1800" spc="-5" dirty="0">
                <a:latin typeface="Calibri"/>
                <a:cs typeface="Calibri"/>
              </a:rPr>
              <a:t>confirms</a:t>
            </a:r>
            <a:r>
              <a:rPr lang="en-US" altLang="ko-KR" sz="1800" dirty="0">
                <a:latin typeface="Calibri"/>
                <a:cs typeface="Calibri"/>
              </a:rPr>
              <a:t> eligibility</a:t>
            </a:r>
            <a:r>
              <a:rPr lang="en-US" altLang="ko-KR" sz="1800" spc="10" dirty="0">
                <a:latin typeface="Calibri"/>
                <a:cs typeface="Calibri"/>
              </a:rPr>
              <a:t> </a:t>
            </a:r>
            <a:r>
              <a:rPr lang="en-US" altLang="ko-KR" sz="1800" dirty="0">
                <a:latin typeface="Calibri"/>
                <a:cs typeface="Calibri"/>
              </a:rPr>
              <a:t>and</a:t>
            </a:r>
            <a:r>
              <a:rPr lang="en-US" altLang="ko-KR" sz="1800" spc="-10" dirty="0">
                <a:latin typeface="Calibri"/>
                <a:cs typeface="Calibri"/>
              </a:rPr>
              <a:t> </a:t>
            </a:r>
            <a:r>
              <a:rPr lang="en-US" altLang="ko-KR" sz="1800" spc="-5" dirty="0">
                <a:latin typeface="Calibri"/>
                <a:cs typeface="Calibri"/>
              </a:rPr>
              <a:t>ships</a:t>
            </a:r>
            <a:r>
              <a:rPr lang="en-US" altLang="ko-KR" sz="1800" dirty="0">
                <a:latin typeface="Calibri"/>
                <a:cs typeface="Calibri"/>
              </a:rPr>
              <a:t> </a:t>
            </a:r>
            <a:r>
              <a:rPr lang="en-US" altLang="ko-KR" sz="1800" spc="-10" dirty="0">
                <a:latin typeface="Calibri"/>
                <a:cs typeface="Calibri"/>
              </a:rPr>
              <a:t>7-day </a:t>
            </a:r>
            <a:r>
              <a:rPr lang="en-US" altLang="ko-KR" sz="1800" spc="-480" dirty="0">
                <a:latin typeface="Calibri"/>
                <a:cs typeface="Calibri"/>
              </a:rPr>
              <a:t> </a:t>
            </a:r>
            <a:r>
              <a:rPr lang="en-US" altLang="ko-KR" sz="1800" dirty="0">
                <a:latin typeface="Calibri"/>
                <a:cs typeface="Calibri"/>
              </a:rPr>
              <a:t>1-lead</a:t>
            </a:r>
            <a:r>
              <a:rPr lang="en-US" altLang="ko-KR" sz="1800" spc="5" dirty="0">
                <a:latin typeface="Calibri"/>
                <a:cs typeface="Calibri"/>
              </a:rPr>
              <a:t> </a:t>
            </a:r>
            <a:r>
              <a:rPr lang="en-US" altLang="ko-KR" sz="1800" spc="-20" dirty="0">
                <a:latin typeface="Calibri"/>
                <a:cs typeface="Calibri"/>
              </a:rPr>
              <a:t>ECG</a:t>
            </a:r>
            <a:r>
              <a:rPr lang="en-US" altLang="ko-KR" sz="1800" spc="-15" dirty="0">
                <a:latin typeface="Calibri"/>
                <a:cs typeface="Calibri"/>
              </a:rPr>
              <a:t> </a:t>
            </a:r>
            <a:r>
              <a:rPr lang="en-US" altLang="ko-KR" sz="1800" spc="-10" dirty="0">
                <a:latin typeface="Calibri"/>
                <a:cs typeface="Calibri"/>
              </a:rPr>
              <a:t>patch</a:t>
            </a:r>
          </a:p>
          <a:p>
            <a:pPr marL="297815" marR="5080" indent="-285750">
              <a:lnSpc>
                <a:spcPct val="100000"/>
              </a:lnSpc>
              <a:spcBef>
                <a:spcPts val="1040"/>
              </a:spcBef>
              <a:tabLst>
                <a:tab pos="390525" algn="l"/>
                <a:tab pos="391160" algn="l"/>
              </a:tabLst>
            </a:pPr>
            <a:r>
              <a:rPr lang="en-US" altLang="ko-KR" sz="1800" spc="-10" dirty="0">
                <a:latin typeface="Calibri"/>
                <a:cs typeface="Calibri"/>
              </a:rPr>
              <a:t> Median age 41, 42% female, CHA2DS2VASc score≥2 13%</a:t>
            </a:r>
            <a:endParaRPr lang="en-US" altLang="ko-KR" sz="1800" dirty="0">
              <a:latin typeface="Calibri"/>
              <a:cs typeface="Calibri"/>
            </a:endParaRPr>
          </a:p>
          <a:p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68EF60C-F37A-8351-A8C1-50C98C28C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137" y="3311912"/>
            <a:ext cx="7505428" cy="29267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8F5CE8-F6C4-2239-0086-ECCE4D8FFD28}"/>
              </a:ext>
            </a:extLst>
          </p:cNvPr>
          <p:cNvSpPr txBox="1"/>
          <p:nvPr/>
        </p:nvSpPr>
        <p:spPr>
          <a:xfrm>
            <a:off x="5534468" y="6413698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N Engl J Med 2019;381:1909-17.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BE81DD6-699A-DAEC-5B47-1D3405806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39" y="3485095"/>
            <a:ext cx="4414617" cy="27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0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Apple Heart Study</a:t>
            </a:r>
            <a:br>
              <a:rPr lang="en-US" altLang="ko-KR" sz="44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19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4">
            <a:extLst>
              <a:ext uri="{FF2B5EF4-FFF2-40B4-BE49-F238E27FC236}">
                <a16:creationId xmlns:a16="http://schemas.microsoft.com/office/drawing/2014/main" id="{DD8C3063-32D0-D056-A7EB-FA2DE3185B91}"/>
              </a:ext>
            </a:extLst>
          </p:cNvPr>
          <p:cNvSpPr txBox="1"/>
          <p:nvPr/>
        </p:nvSpPr>
        <p:spPr>
          <a:xfrm>
            <a:off x="1056290" y="1165512"/>
            <a:ext cx="7727925" cy="203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" dirty="0">
                <a:latin typeface="Calibri"/>
                <a:cs typeface="Calibri"/>
              </a:rPr>
              <a:t>ECG</a:t>
            </a:r>
            <a:r>
              <a:rPr sz="2200" spc="-10" dirty="0">
                <a:latin typeface="Calibri"/>
                <a:cs typeface="Calibri"/>
              </a:rPr>
              <a:t> patch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results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(~13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days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after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irreg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pulse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notification):</a:t>
            </a:r>
            <a:endParaRPr sz="2200" dirty="0">
              <a:latin typeface="Calibri"/>
              <a:cs typeface="Calibri"/>
            </a:endParaRPr>
          </a:p>
          <a:p>
            <a:pPr marL="516255" indent="-504190">
              <a:lnSpc>
                <a:spcPct val="100000"/>
              </a:lnSpc>
              <a:buAutoNum type="arabicPeriod"/>
              <a:tabLst>
                <a:tab pos="516255" algn="l"/>
                <a:tab pos="516890" algn="l"/>
              </a:tabLst>
            </a:pPr>
            <a:r>
              <a:rPr sz="2200" dirty="0">
                <a:latin typeface="Calibri"/>
                <a:cs typeface="Calibri"/>
              </a:rPr>
              <a:t>Aim 1a: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34%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(153/450)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had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ECG </a:t>
            </a:r>
            <a:r>
              <a:rPr sz="2200" spc="-5" dirty="0">
                <a:latin typeface="Calibri"/>
                <a:cs typeface="Calibri"/>
              </a:rPr>
              <a:t>confirmed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AF</a:t>
            </a:r>
          </a:p>
          <a:p>
            <a:pPr marL="516255" indent="-5041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16255" algn="l"/>
                <a:tab pos="516890" algn="l"/>
              </a:tabLst>
            </a:pPr>
            <a:r>
              <a:rPr sz="2200" dirty="0">
                <a:latin typeface="Calibri"/>
                <a:cs typeface="Calibri"/>
              </a:rPr>
              <a:t>Aim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1b: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Positive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predictive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value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(PPV)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wearing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patch</a:t>
            </a:r>
            <a:endParaRPr sz="2200" dirty="0">
              <a:latin typeface="Calibri"/>
              <a:cs typeface="Calibri"/>
            </a:endParaRPr>
          </a:p>
          <a:p>
            <a:pPr marL="1209040" lvl="1" indent="-3790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08405" algn="l"/>
                <a:tab pos="1209675" algn="l"/>
              </a:tabLst>
            </a:pPr>
            <a:r>
              <a:rPr sz="2200" spc="-10" dirty="0">
                <a:latin typeface="Calibri"/>
                <a:cs typeface="Calibri"/>
              </a:rPr>
              <a:t>For</a:t>
            </a:r>
            <a:r>
              <a:rPr sz="2200" spc="-15" dirty="0">
                <a:latin typeface="Calibri"/>
                <a:cs typeface="Calibri"/>
              </a:rPr>
              <a:t> any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individual,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PPV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=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0.84</a:t>
            </a:r>
          </a:p>
          <a:p>
            <a:pPr marL="1209040" lvl="1" indent="-379095">
              <a:lnSpc>
                <a:spcPct val="100000"/>
              </a:lnSpc>
              <a:buFont typeface="Arial"/>
              <a:buChar char="•"/>
              <a:tabLst>
                <a:tab pos="1208405" algn="l"/>
                <a:tab pos="1209675" algn="l"/>
              </a:tabLst>
            </a:pPr>
            <a:r>
              <a:rPr sz="2200" dirty="0">
                <a:latin typeface="Calibri"/>
                <a:cs typeface="Calibri"/>
              </a:rPr>
              <a:t>PPV </a:t>
            </a:r>
            <a:r>
              <a:rPr sz="2200" spc="-10" dirty="0">
                <a:latin typeface="Calibri"/>
                <a:cs typeface="Calibri"/>
              </a:rPr>
              <a:t>worse </a:t>
            </a:r>
            <a:r>
              <a:rPr sz="2200" spc="-20" dirty="0">
                <a:latin typeface="Calibri"/>
                <a:cs typeface="Calibri"/>
              </a:rPr>
              <a:t>for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older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individuals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due</a:t>
            </a:r>
            <a:r>
              <a:rPr sz="2200" spc="-15" dirty="0">
                <a:latin typeface="Calibri"/>
                <a:cs typeface="Calibri"/>
              </a:rPr>
              <a:t> to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APCs</a:t>
            </a:r>
          </a:p>
          <a:p>
            <a:pPr marL="516255" indent="-50419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516255" algn="l"/>
                <a:tab pos="516890" algn="l"/>
              </a:tabLst>
            </a:pPr>
            <a:r>
              <a:rPr sz="2200" dirty="0">
                <a:latin typeface="Calibri"/>
                <a:cs typeface="Calibri"/>
              </a:rPr>
              <a:t>Median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AF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burden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~~13%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20" dirty="0">
                <a:latin typeface="Calibri"/>
                <a:cs typeface="Calibri"/>
              </a:rPr>
              <a:t> ECG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patch: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6" name="object 5">
            <a:extLst>
              <a:ext uri="{FF2B5EF4-FFF2-40B4-BE49-F238E27FC236}">
                <a16:creationId xmlns:a16="http://schemas.microsoft.com/office/drawing/2014/main" id="{14ADDD98-7A90-7B2B-423D-90D81DDCF019}"/>
              </a:ext>
            </a:extLst>
          </p:cNvPr>
          <p:cNvGrpSpPr/>
          <p:nvPr/>
        </p:nvGrpSpPr>
        <p:grpSpPr>
          <a:xfrm>
            <a:off x="2230074" y="3489885"/>
            <a:ext cx="5380355" cy="2639060"/>
            <a:chOff x="2487815" y="3604259"/>
            <a:chExt cx="5380355" cy="2639060"/>
          </a:xfrm>
        </p:grpSpPr>
        <p:pic>
          <p:nvPicPr>
            <p:cNvPr id="9" name="object 6">
              <a:extLst>
                <a:ext uri="{FF2B5EF4-FFF2-40B4-BE49-F238E27FC236}">
                  <a16:creationId xmlns:a16="http://schemas.microsoft.com/office/drawing/2014/main" id="{308D3B86-8D4F-ECBC-857A-F6DFC612311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7815" y="3604259"/>
              <a:ext cx="5166359" cy="2638805"/>
            </a:xfrm>
            <a:prstGeom prst="rect">
              <a:avLst/>
            </a:prstGeom>
          </p:spPr>
        </p:pic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7AC6BB6F-7FC2-ED82-762D-97CECDFC0612}"/>
                </a:ext>
              </a:extLst>
            </p:cNvPr>
            <p:cNvSpPr/>
            <p:nvPr/>
          </p:nvSpPr>
          <p:spPr>
            <a:xfrm>
              <a:off x="7693025" y="4223003"/>
              <a:ext cx="171450" cy="1007744"/>
            </a:xfrm>
            <a:custGeom>
              <a:avLst/>
              <a:gdLst/>
              <a:ahLst/>
              <a:cxnLst/>
              <a:rect l="l" t="t" r="r" b="b"/>
              <a:pathLst>
                <a:path w="171450" h="1007745">
                  <a:moveTo>
                    <a:pt x="0" y="0"/>
                  </a:moveTo>
                  <a:lnTo>
                    <a:pt x="60388" y="4095"/>
                  </a:lnTo>
                  <a:lnTo>
                    <a:pt x="85344" y="489204"/>
                  </a:lnTo>
                  <a:lnTo>
                    <a:pt x="92154" y="495002"/>
                  </a:lnTo>
                  <a:lnTo>
                    <a:pt x="110680" y="499586"/>
                  </a:lnTo>
                  <a:lnTo>
                    <a:pt x="138064" y="502598"/>
                  </a:lnTo>
                  <a:lnTo>
                    <a:pt x="171450" y="503681"/>
                  </a:lnTo>
                  <a:lnTo>
                    <a:pt x="138064" y="504765"/>
                  </a:lnTo>
                  <a:lnTo>
                    <a:pt x="110680" y="507777"/>
                  </a:lnTo>
                  <a:lnTo>
                    <a:pt x="92154" y="512361"/>
                  </a:lnTo>
                  <a:lnTo>
                    <a:pt x="85344" y="518159"/>
                  </a:lnTo>
                  <a:lnTo>
                    <a:pt x="85344" y="992886"/>
                  </a:lnTo>
                  <a:lnTo>
                    <a:pt x="78652" y="998684"/>
                  </a:lnTo>
                  <a:lnTo>
                    <a:pt x="60388" y="1003268"/>
                  </a:lnTo>
                  <a:lnTo>
                    <a:pt x="33266" y="1006280"/>
                  </a:lnTo>
                  <a:lnTo>
                    <a:pt x="0" y="1007363"/>
                  </a:lnTo>
                </a:path>
              </a:pathLst>
            </a:custGeom>
            <a:ln w="69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A9D32C7-B65C-2BDC-96F8-6D218D8BA8DA}"/>
              </a:ext>
            </a:extLst>
          </p:cNvPr>
          <p:cNvSpPr txBox="1"/>
          <p:nvPr/>
        </p:nvSpPr>
        <p:spPr>
          <a:xfrm>
            <a:off x="5534468" y="6413698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N Engl J Med 2019;381:1909-17.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 The prevalence of AF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334" y="2703122"/>
            <a:ext cx="10515600" cy="3653228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2</a:t>
            </a:fld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16FB335-3E8E-4763-A7D7-A1B9C0B4ED09}"/>
              </a:ext>
            </a:extLst>
          </p:cNvPr>
          <p:cNvSpPr txBox="1"/>
          <p:nvPr/>
        </p:nvSpPr>
        <p:spPr>
          <a:xfrm>
            <a:off x="830468" y="1085300"/>
            <a:ext cx="10036007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 Narrow" panose="020B0606020202030204" pitchFamily="34" charset="0"/>
                <a:cs typeface="Arial" panose="020B0604020202020204" pitchFamily="34" charset="0"/>
              </a:rPr>
              <a:t>AF prevalence progressively increased &gt; x2  for the last 10 years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 Narrow" panose="020B0606020202030204" pitchFamily="34" charset="0"/>
                <a:cs typeface="Arial" panose="020B0604020202020204" pitchFamily="34" charset="0"/>
              </a:rPr>
              <a:t>AF prevalence in Korea is expected to be 5.8% in 2060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 Narrow" panose="020B0606020202030204" pitchFamily="34" charset="0"/>
                <a:cs typeface="Arial" panose="020B0604020202020204" pitchFamily="34" charset="0"/>
              </a:rPr>
              <a:t>Mainly among those &gt; 70years 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ko-KR" alt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1BD7E-76C8-E58C-ADB7-CA6979107768}"/>
              </a:ext>
            </a:extLst>
          </p:cNvPr>
          <p:cNvSpPr txBox="1"/>
          <p:nvPr/>
        </p:nvSpPr>
        <p:spPr>
          <a:xfrm>
            <a:off x="7064409" y="6346784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American Heart Journal 202 (2018) 20-26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40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Fitbit Heart Study</a:t>
            </a:r>
            <a:br>
              <a:rPr lang="en-US" altLang="ko-KR" sz="44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20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3C763F8F-52F8-A695-0660-FD6896626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189" y="3429000"/>
            <a:ext cx="7182000" cy="2984698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547A67-DC50-4C12-365A-D10D2AE2AFE3}"/>
              </a:ext>
            </a:extLst>
          </p:cNvPr>
          <p:cNvSpPr txBox="1">
            <a:spLocks/>
          </p:cNvSpPr>
          <p:nvPr/>
        </p:nvSpPr>
        <p:spPr>
          <a:xfrm>
            <a:off x="722819" y="13043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Remote 1-arm trial based on Fitbit device with android or apple iOS smartphone, 2020 in U.S.:</a:t>
            </a:r>
          </a:p>
          <a:p>
            <a:pPr marL="12065" marR="337185" indent="0">
              <a:lnSpc>
                <a:spcPct val="100000"/>
              </a:lnSpc>
              <a:spcBef>
                <a:spcPts val="1060"/>
              </a:spcBef>
              <a:buNone/>
              <a:tabLst>
                <a:tab pos="390525" algn="l"/>
                <a:tab pos="391160" algn="l"/>
              </a:tabLst>
            </a:pPr>
            <a:r>
              <a:rPr lang="en-US" altLang="ko-KR" sz="1800" spc="-5" dirty="0">
                <a:latin typeface="Calibri"/>
                <a:cs typeface="Calibri"/>
              </a:rPr>
              <a:t>      - Eligibility:</a:t>
            </a:r>
            <a:r>
              <a:rPr lang="en-US" altLang="ko-KR" sz="1800" spc="20" dirty="0">
                <a:latin typeface="Calibri"/>
                <a:cs typeface="Calibri"/>
              </a:rPr>
              <a:t> </a:t>
            </a:r>
            <a:r>
              <a:rPr lang="en-US" altLang="ko-KR" sz="1800" spc="-10" dirty="0">
                <a:latin typeface="Calibri"/>
                <a:cs typeface="Calibri"/>
              </a:rPr>
              <a:t>Age</a:t>
            </a:r>
            <a:r>
              <a:rPr lang="en-US" altLang="ko-KR" sz="1800" dirty="0">
                <a:latin typeface="Calibri"/>
                <a:cs typeface="Calibri"/>
              </a:rPr>
              <a:t> 22+,</a:t>
            </a:r>
            <a:r>
              <a:rPr lang="en-US" altLang="ko-KR" sz="1800" spc="-5" dirty="0">
                <a:latin typeface="Calibri"/>
                <a:cs typeface="Calibri"/>
              </a:rPr>
              <a:t> no</a:t>
            </a:r>
            <a:r>
              <a:rPr lang="en-US" altLang="ko-KR" sz="1800" spc="-15" dirty="0">
                <a:latin typeface="Calibri"/>
                <a:cs typeface="Calibri"/>
              </a:rPr>
              <a:t> </a:t>
            </a:r>
            <a:r>
              <a:rPr lang="en-US" altLang="ko-KR" sz="1800" spc="-5" dirty="0">
                <a:latin typeface="Calibri"/>
                <a:cs typeface="Calibri"/>
              </a:rPr>
              <a:t>prior </a:t>
            </a:r>
            <a:r>
              <a:rPr lang="en-US" altLang="ko-KR" sz="1800" spc="-10" dirty="0" err="1">
                <a:latin typeface="Calibri"/>
                <a:cs typeface="Calibri"/>
              </a:rPr>
              <a:t>hx</a:t>
            </a:r>
            <a:r>
              <a:rPr lang="en-US" altLang="ko-KR" sz="1800" spc="-20" dirty="0">
                <a:latin typeface="Calibri"/>
                <a:cs typeface="Calibri"/>
              </a:rPr>
              <a:t> </a:t>
            </a:r>
            <a:r>
              <a:rPr lang="en-US" altLang="ko-KR" sz="1800" spc="-75" dirty="0">
                <a:latin typeface="Calibri"/>
                <a:cs typeface="Calibri"/>
              </a:rPr>
              <a:t>AF,</a:t>
            </a:r>
            <a:r>
              <a:rPr lang="en-US" altLang="ko-KR" sz="1800" spc="20" dirty="0">
                <a:latin typeface="Calibri"/>
                <a:cs typeface="Calibri"/>
              </a:rPr>
              <a:t> </a:t>
            </a:r>
            <a:r>
              <a:rPr lang="en-US" altLang="ko-KR" sz="1800" spc="-5" dirty="0">
                <a:latin typeface="Calibri"/>
                <a:cs typeface="Calibri"/>
              </a:rPr>
              <a:t>no</a:t>
            </a:r>
            <a:r>
              <a:rPr lang="en-US" altLang="ko-KR" sz="1800" spc="-15" dirty="0">
                <a:latin typeface="Calibri"/>
                <a:cs typeface="Calibri"/>
              </a:rPr>
              <a:t> OAC</a:t>
            </a:r>
            <a:endParaRPr lang="en-US" altLang="ko-KR" sz="1800" dirty="0">
              <a:latin typeface="Calibri"/>
              <a:cs typeface="Calibri"/>
            </a:endParaRPr>
          </a:p>
          <a:p>
            <a:pPr marL="12065" marR="337185" indent="0">
              <a:lnSpc>
                <a:spcPct val="100000"/>
              </a:lnSpc>
              <a:spcBef>
                <a:spcPts val="1060"/>
              </a:spcBef>
              <a:buNone/>
              <a:tabLst>
                <a:tab pos="390525" algn="l"/>
                <a:tab pos="391160" algn="l"/>
              </a:tabLst>
            </a:pPr>
            <a:r>
              <a:rPr lang="en-US" altLang="ko-KR" sz="1800" spc="-5" dirty="0">
                <a:latin typeface="Calibri"/>
                <a:cs typeface="Calibri"/>
              </a:rPr>
              <a:t>      - Algorithm</a:t>
            </a:r>
            <a:r>
              <a:rPr lang="en-US" altLang="ko-KR" sz="1800" spc="10" dirty="0">
                <a:latin typeface="Calibri"/>
                <a:cs typeface="Calibri"/>
              </a:rPr>
              <a:t> </a:t>
            </a:r>
            <a:r>
              <a:rPr lang="en-US" altLang="ko-KR" sz="1800" spc="-5" dirty="0">
                <a:latin typeface="Calibri"/>
                <a:cs typeface="Calibri"/>
              </a:rPr>
              <a:t>detects</a:t>
            </a:r>
            <a:r>
              <a:rPr lang="en-US" altLang="ko-KR" sz="1800" spc="35" dirty="0">
                <a:latin typeface="Calibri"/>
                <a:cs typeface="Calibri"/>
              </a:rPr>
              <a:t> </a:t>
            </a:r>
            <a:r>
              <a:rPr lang="en-US" altLang="ko-KR" sz="1800" spc="-5" dirty="0">
                <a:latin typeface="Calibri"/>
                <a:cs typeface="Calibri"/>
              </a:rPr>
              <a:t>irregular</a:t>
            </a:r>
            <a:r>
              <a:rPr lang="en-US" altLang="ko-KR" sz="1800" spc="15" dirty="0">
                <a:latin typeface="Calibri"/>
                <a:cs typeface="Calibri"/>
              </a:rPr>
              <a:t> </a:t>
            </a:r>
            <a:r>
              <a:rPr lang="en-US" altLang="ko-KR" sz="1800" spc="-5" dirty="0">
                <a:latin typeface="Calibri"/>
                <a:cs typeface="Calibri"/>
              </a:rPr>
              <a:t>pulse</a:t>
            </a:r>
            <a:r>
              <a:rPr lang="en-US" altLang="ko-KR" sz="1800" spc="15" dirty="0">
                <a:latin typeface="Calibri"/>
                <a:cs typeface="Calibri"/>
              </a:rPr>
              <a:t> </a:t>
            </a:r>
            <a:r>
              <a:rPr lang="en-US" altLang="ko-KR" sz="1800" spc="-5" dirty="0">
                <a:latin typeface="Calibri"/>
                <a:cs typeface="Calibri"/>
              </a:rPr>
              <a:t>(PPG)</a:t>
            </a:r>
            <a:r>
              <a:rPr lang="en-US" altLang="ko-KR" sz="1800" spc="20" dirty="0">
                <a:latin typeface="Calibri"/>
                <a:cs typeface="Calibri"/>
              </a:rPr>
              <a:t> </a:t>
            </a:r>
            <a:r>
              <a:rPr lang="en-US" altLang="ko-KR" sz="1800" dirty="0">
                <a:latin typeface="Wingdings"/>
                <a:cs typeface="Wingdings"/>
              </a:rPr>
              <a:t></a:t>
            </a:r>
            <a:r>
              <a:rPr lang="en-US" altLang="ko-KR" sz="1800" spc="-45" dirty="0">
                <a:latin typeface="Times New Roman"/>
                <a:cs typeface="Times New Roman"/>
              </a:rPr>
              <a:t> </a:t>
            </a:r>
            <a:r>
              <a:rPr lang="en-US" altLang="ko-KR" sz="1800" spc="-10" dirty="0">
                <a:latin typeface="Calibri"/>
                <a:cs typeface="Calibri"/>
              </a:rPr>
              <a:t>notification</a:t>
            </a:r>
            <a:endParaRPr lang="en-US" altLang="ko-KR" sz="1800" dirty="0">
              <a:latin typeface="Calibri"/>
              <a:cs typeface="Calibri"/>
            </a:endParaRPr>
          </a:p>
          <a:p>
            <a:pPr marL="12065" marR="5080" indent="0">
              <a:lnSpc>
                <a:spcPct val="100000"/>
              </a:lnSpc>
              <a:spcBef>
                <a:spcPts val="1040"/>
              </a:spcBef>
              <a:buNone/>
              <a:tabLst>
                <a:tab pos="390525" algn="l"/>
                <a:tab pos="391160" algn="l"/>
              </a:tabLst>
            </a:pPr>
            <a:r>
              <a:rPr lang="en-US" altLang="ko-KR" sz="1800" spc="-10" dirty="0">
                <a:latin typeface="Calibri"/>
                <a:cs typeface="Calibri"/>
              </a:rPr>
              <a:t>      - Remote</a:t>
            </a:r>
            <a:r>
              <a:rPr lang="en-US" altLang="ko-KR" sz="1800" spc="5" dirty="0">
                <a:latin typeface="Calibri"/>
                <a:cs typeface="Calibri"/>
              </a:rPr>
              <a:t> </a:t>
            </a:r>
            <a:r>
              <a:rPr lang="en-US" altLang="ko-KR" sz="1800" spc="-10" dirty="0">
                <a:latin typeface="Calibri"/>
                <a:cs typeface="Calibri"/>
              </a:rPr>
              <a:t>physician</a:t>
            </a:r>
            <a:r>
              <a:rPr lang="en-US" altLang="ko-KR" sz="1800" dirty="0">
                <a:latin typeface="Calibri"/>
                <a:cs typeface="Calibri"/>
              </a:rPr>
              <a:t> visit</a:t>
            </a:r>
            <a:r>
              <a:rPr lang="en-US" altLang="ko-KR" sz="1800" spc="10" dirty="0">
                <a:latin typeface="Calibri"/>
                <a:cs typeface="Calibri"/>
              </a:rPr>
              <a:t> </a:t>
            </a:r>
            <a:r>
              <a:rPr lang="en-US" altLang="ko-KR" sz="1800" spc="-5" dirty="0">
                <a:latin typeface="Calibri"/>
                <a:cs typeface="Calibri"/>
              </a:rPr>
              <a:t>confirms</a:t>
            </a:r>
            <a:r>
              <a:rPr lang="en-US" altLang="ko-KR" sz="1800" dirty="0">
                <a:latin typeface="Calibri"/>
                <a:cs typeface="Calibri"/>
              </a:rPr>
              <a:t> eligibility</a:t>
            </a:r>
            <a:r>
              <a:rPr lang="en-US" altLang="ko-KR" sz="1800" spc="10" dirty="0">
                <a:latin typeface="Calibri"/>
                <a:cs typeface="Calibri"/>
              </a:rPr>
              <a:t> </a:t>
            </a:r>
            <a:r>
              <a:rPr lang="en-US" altLang="ko-KR" sz="1800" dirty="0">
                <a:latin typeface="Calibri"/>
                <a:cs typeface="Calibri"/>
              </a:rPr>
              <a:t>and</a:t>
            </a:r>
            <a:r>
              <a:rPr lang="en-US" altLang="ko-KR" sz="1800" spc="-10" dirty="0">
                <a:latin typeface="Calibri"/>
                <a:cs typeface="Calibri"/>
              </a:rPr>
              <a:t> </a:t>
            </a:r>
            <a:r>
              <a:rPr lang="en-US" altLang="ko-KR" sz="1800" spc="-5" dirty="0">
                <a:latin typeface="Calibri"/>
                <a:cs typeface="Calibri"/>
              </a:rPr>
              <a:t>ships</a:t>
            </a:r>
            <a:r>
              <a:rPr lang="en-US" altLang="ko-KR" sz="1800" dirty="0">
                <a:latin typeface="Calibri"/>
                <a:cs typeface="Calibri"/>
              </a:rPr>
              <a:t> </a:t>
            </a:r>
            <a:r>
              <a:rPr lang="en-US" altLang="ko-KR" sz="1800" spc="-10" dirty="0">
                <a:latin typeface="Calibri"/>
                <a:cs typeface="Calibri"/>
              </a:rPr>
              <a:t>7-day </a:t>
            </a:r>
            <a:r>
              <a:rPr lang="en-US" altLang="ko-KR" sz="1800" spc="-480" dirty="0">
                <a:latin typeface="Calibri"/>
                <a:cs typeface="Calibri"/>
              </a:rPr>
              <a:t> </a:t>
            </a:r>
            <a:r>
              <a:rPr lang="en-US" altLang="ko-KR" sz="1800" dirty="0">
                <a:latin typeface="Calibri"/>
                <a:cs typeface="Calibri"/>
              </a:rPr>
              <a:t>1-lead</a:t>
            </a:r>
            <a:r>
              <a:rPr lang="en-US" altLang="ko-KR" sz="1800" spc="5" dirty="0">
                <a:latin typeface="Calibri"/>
                <a:cs typeface="Calibri"/>
              </a:rPr>
              <a:t> </a:t>
            </a:r>
            <a:r>
              <a:rPr lang="en-US" altLang="ko-KR" sz="1800" spc="-20" dirty="0">
                <a:latin typeface="Calibri"/>
                <a:cs typeface="Calibri"/>
              </a:rPr>
              <a:t>ECG</a:t>
            </a:r>
            <a:r>
              <a:rPr lang="en-US" altLang="ko-KR" sz="1800" spc="-15" dirty="0">
                <a:latin typeface="Calibri"/>
                <a:cs typeface="Calibri"/>
              </a:rPr>
              <a:t> </a:t>
            </a:r>
            <a:r>
              <a:rPr lang="en-US" altLang="ko-KR" sz="1800" spc="-10" dirty="0">
                <a:latin typeface="Calibri"/>
                <a:cs typeface="Calibri"/>
              </a:rPr>
              <a:t>patch</a:t>
            </a:r>
          </a:p>
          <a:p>
            <a:pPr marL="297815" marR="5080" indent="-285750">
              <a:lnSpc>
                <a:spcPct val="100000"/>
              </a:lnSpc>
              <a:spcBef>
                <a:spcPts val="1040"/>
              </a:spcBef>
              <a:tabLst>
                <a:tab pos="390525" algn="l"/>
                <a:tab pos="391160" algn="l"/>
              </a:tabLst>
            </a:pPr>
            <a:r>
              <a:rPr lang="en-US" altLang="ko-KR" sz="1800" spc="-10" dirty="0">
                <a:latin typeface="Calibri"/>
                <a:cs typeface="Calibri"/>
              </a:rPr>
              <a:t> Median age 47, 71% female, CHA2DS2VASc score 1.2, CHA2DS2VASc score≥2 35%</a:t>
            </a:r>
            <a:endParaRPr lang="en-US" altLang="ko-KR" sz="1800" dirty="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1040"/>
              </a:spcBef>
              <a:tabLst>
                <a:tab pos="390525" algn="l"/>
                <a:tab pos="391160" algn="l"/>
              </a:tabLst>
            </a:pPr>
            <a:endParaRPr lang="en-US" altLang="ko-KR" sz="1800" dirty="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1040"/>
              </a:spcBef>
              <a:tabLst>
                <a:tab pos="390525" algn="l"/>
                <a:tab pos="391160" algn="l"/>
              </a:tabLst>
            </a:pPr>
            <a:endParaRPr lang="en-US" altLang="ko-KR" sz="1800" dirty="0">
              <a:latin typeface="Calibri"/>
              <a:cs typeface="Calibri"/>
            </a:endParaRPr>
          </a:p>
          <a:p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D7AC9BB-3DF1-82D4-AB67-1FE0E2B3A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36" y="3595425"/>
            <a:ext cx="4143953" cy="2324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C19B59-033F-6EB1-5CF2-4F1BB41D1D23}"/>
              </a:ext>
            </a:extLst>
          </p:cNvPr>
          <p:cNvSpPr txBox="1"/>
          <p:nvPr/>
        </p:nvSpPr>
        <p:spPr>
          <a:xfrm>
            <a:off x="5534468" y="6413698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Circulation. 2022 Nov 8;146(19):1415-1424</a:t>
            </a:r>
          </a:p>
        </p:txBody>
      </p:sp>
    </p:spTree>
    <p:extLst>
      <p:ext uri="{BB962C8B-B14F-4D97-AF65-F5344CB8AC3E}">
        <p14:creationId xmlns:p14="http://schemas.microsoft.com/office/powerpoint/2010/main" val="2036184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3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Fitbit Heart Study</a:t>
            </a:r>
            <a:br>
              <a:rPr lang="en-US" altLang="ko-KR" sz="4400" b="1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21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ject 3">
            <a:extLst>
              <a:ext uri="{FF2B5EF4-FFF2-40B4-BE49-F238E27FC236}">
                <a16:creationId xmlns:a16="http://schemas.microsoft.com/office/drawing/2014/main" id="{EC146FD5-3CC8-4126-11B9-938D2E0B21C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1" y="2872111"/>
            <a:ext cx="7765697" cy="2660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4A0278-ECD6-C4F1-FDED-315944F32F35}"/>
              </a:ext>
            </a:extLst>
          </p:cNvPr>
          <p:cNvSpPr txBox="1"/>
          <p:nvPr/>
        </p:nvSpPr>
        <p:spPr>
          <a:xfrm>
            <a:off x="5534468" y="6413698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Circulation. 2022 Nov 8;146(19):1415-1424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57AB9-0C07-A10B-90CA-BB405B875FB0}"/>
              </a:ext>
            </a:extLst>
          </p:cNvPr>
          <p:cNvSpPr txBox="1"/>
          <p:nvPr/>
        </p:nvSpPr>
        <p:spPr>
          <a:xfrm>
            <a:off x="1371601" y="998881"/>
            <a:ext cx="890293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2200" spc="-20" dirty="0">
                <a:latin typeface="Calibri"/>
                <a:cs typeface="Calibri"/>
              </a:rPr>
              <a:t>ECG</a:t>
            </a:r>
            <a:r>
              <a:rPr lang="en-US" altLang="ko-KR" sz="2200" spc="-10" dirty="0">
                <a:latin typeface="Calibri"/>
                <a:cs typeface="Calibri"/>
              </a:rPr>
              <a:t> patch</a:t>
            </a:r>
            <a:r>
              <a:rPr lang="en-US" altLang="ko-KR" sz="2200" spc="10" dirty="0">
                <a:latin typeface="Calibri"/>
                <a:cs typeface="Calibri"/>
              </a:rPr>
              <a:t> </a:t>
            </a:r>
            <a:r>
              <a:rPr lang="en-US" altLang="ko-KR" sz="2200" spc="-5" dirty="0">
                <a:latin typeface="Calibri"/>
                <a:cs typeface="Calibri"/>
              </a:rPr>
              <a:t>results:</a:t>
            </a:r>
            <a:endParaRPr lang="en-US" altLang="ko-KR" sz="2200" dirty="0">
              <a:latin typeface="Calibri"/>
              <a:cs typeface="Calibri"/>
            </a:endParaRPr>
          </a:p>
          <a:p>
            <a:pPr marL="516255" indent="-504190">
              <a:lnSpc>
                <a:spcPct val="100000"/>
              </a:lnSpc>
              <a:buAutoNum type="arabicPeriod"/>
              <a:tabLst>
                <a:tab pos="516255" algn="l"/>
                <a:tab pos="516890" algn="l"/>
              </a:tabLst>
            </a:pPr>
            <a:r>
              <a:rPr lang="en-US" altLang="ko-KR" sz="2200" dirty="0">
                <a:latin typeface="Calibri"/>
                <a:cs typeface="Calibri"/>
              </a:rPr>
              <a:t>22%</a:t>
            </a:r>
            <a:r>
              <a:rPr lang="en-US" altLang="ko-KR" sz="2200" spc="-15" dirty="0">
                <a:latin typeface="Calibri"/>
                <a:cs typeface="Calibri"/>
              </a:rPr>
              <a:t> </a:t>
            </a:r>
            <a:r>
              <a:rPr lang="en-US" altLang="ko-KR" sz="2200" spc="-5" dirty="0">
                <a:latin typeface="Calibri"/>
                <a:cs typeface="Calibri"/>
              </a:rPr>
              <a:t>(241/1057)</a:t>
            </a:r>
            <a:r>
              <a:rPr lang="en-US" altLang="ko-KR" sz="2200" spc="5" dirty="0">
                <a:latin typeface="Calibri"/>
                <a:cs typeface="Calibri"/>
              </a:rPr>
              <a:t> </a:t>
            </a:r>
            <a:r>
              <a:rPr lang="en-US" altLang="ko-KR" sz="2200" spc="-5" dirty="0">
                <a:latin typeface="Calibri"/>
                <a:cs typeface="Calibri"/>
              </a:rPr>
              <a:t>had</a:t>
            </a:r>
            <a:r>
              <a:rPr lang="en-US" altLang="ko-KR" sz="2200" spc="-15" dirty="0">
                <a:latin typeface="Calibri"/>
                <a:cs typeface="Calibri"/>
              </a:rPr>
              <a:t> </a:t>
            </a:r>
            <a:r>
              <a:rPr lang="en-US" altLang="ko-KR" sz="2200" spc="-20" dirty="0">
                <a:latin typeface="Calibri"/>
                <a:cs typeface="Calibri"/>
              </a:rPr>
              <a:t>ECG </a:t>
            </a:r>
            <a:r>
              <a:rPr lang="en-US" altLang="ko-KR" sz="2200" spc="-5" dirty="0">
                <a:latin typeface="Calibri"/>
                <a:cs typeface="Calibri"/>
              </a:rPr>
              <a:t>confirmed</a:t>
            </a:r>
            <a:r>
              <a:rPr lang="en-US" altLang="ko-KR" sz="2200" spc="5" dirty="0">
                <a:latin typeface="Calibri"/>
                <a:cs typeface="Calibri"/>
              </a:rPr>
              <a:t> </a:t>
            </a:r>
            <a:r>
              <a:rPr lang="en-US" altLang="ko-KR" sz="2200" dirty="0">
                <a:latin typeface="Calibri"/>
                <a:cs typeface="Calibri"/>
              </a:rPr>
              <a:t>AF</a:t>
            </a:r>
          </a:p>
          <a:p>
            <a:pPr marL="516255" indent="-50419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516255" algn="l"/>
                <a:tab pos="516890" algn="l"/>
              </a:tabLst>
            </a:pPr>
            <a:r>
              <a:rPr lang="en-US" altLang="ko-KR" sz="2200" dirty="0">
                <a:latin typeface="Calibri"/>
                <a:cs typeface="Calibri"/>
              </a:rPr>
              <a:t>Median</a:t>
            </a:r>
            <a:r>
              <a:rPr lang="en-US" altLang="ko-KR" sz="2200" spc="5" dirty="0">
                <a:latin typeface="Calibri"/>
                <a:cs typeface="Calibri"/>
              </a:rPr>
              <a:t> </a:t>
            </a:r>
            <a:r>
              <a:rPr lang="en-US" altLang="ko-KR" sz="2200" dirty="0">
                <a:latin typeface="Calibri"/>
                <a:cs typeface="Calibri"/>
              </a:rPr>
              <a:t>AF</a:t>
            </a:r>
            <a:r>
              <a:rPr lang="en-US" altLang="ko-KR" sz="2200" spc="10" dirty="0">
                <a:latin typeface="Calibri"/>
                <a:cs typeface="Calibri"/>
              </a:rPr>
              <a:t> </a:t>
            </a:r>
            <a:r>
              <a:rPr lang="en-US" altLang="ko-KR" sz="2200" spc="-10" dirty="0">
                <a:latin typeface="Calibri"/>
                <a:cs typeface="Calibri"/>
              </a:rPr>
              <a:t>burden</a:t>
            </a:r>
            <a:r>
              <a:rPr lang="en-US" altLang="ko-KR" sz="2200" spc="-5" dirty="0">
                <a:latin typeface="Calibri"/>
                <a:cs typeface="Calibri"/>
              </a:rPr>
              <a:t> </a:t>
            </a:r>
            <a:r>
              <a:rPr lang="en-US" altLang="ko-KR" sz="2200" dirty="0">
                <a:latin typeface="Calibri"/>
                <a:cs typeface="Calibri"/>
              </a:rPr>
              <a:t> 7%</a:t>
            </a:r>
            <a:r>
              <a:rPr lang="en-US" altLang="ko-KR" sz="2200" spc="-5" dirty="0">
                <a:latin typeface="Calibri"/>
                <a:cs typeface="Calibri"/>
              </a:rPr>
              <a:t> </a:t>
            </a:r>
            <a:r>
              <a:rPr lang="en-US" altLang="ko-KR" sz="2200" dirty="0">
                <a:latin typeface="Calibri"/>
                <a:cs typeface="Calibri"/>
              </a:rPr>
              <a:t>on</a:t>
            </a:r>
            <a:r>
              <a:rPr lang="en-US" altLang="ko-KR" sz="2200" spc="-20" dirty="0">
                <a:latin typeface="Calibri"/>
                <a:cs typeface="Calibri"/>
              </a:rPr>
              <a:t> ECG</a:t>
            </a:r>
            <a:r>
              <a:rPr lang="en-US" altLang="ko-KR" sz="2200" spc="-15" dirty="0">
                <a:latin typeface="Calibri"/>
                <a:cs typeface="Calibri"/>
              </a:rPr>
              <a:t> </a:t>
            </a:r>
            <a:r>
              <a:rPr lang="en-US" altLang="ko-KR" sz="2200" spc="-10" dirty="0">
                <a:latin typeface="Calibri"/>
                <a:cs typeface="Calibri"/>
              </a:rPr>
              <a:t>patch</a:t>
            </a:r>
          </a:p>
          <a:p>
            <a:pPr marL="516255" indent="-50419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516255" algn="l"/>
                <a:tab pos="516890" algn="l"/>
              </a:tabLst>
            </a:pPr>
            <a:r>
              <a:rPr lang="en-US" altLang="ko-KR" sz="2400" spc="-5" dirty="0">
                <a:latin typeface="Calibri"/>
                <a:cs typeface="Calibri"/>
              </a:rPr>
              <a:t>Median</a:t>
            </a:r>
            <a:r>
              <a:rPr lang="en-US" altLang="ko-KR" sz="2400" spc="-20" dirty="0">
                <a:latin typeface="Calibri"/>
                <a:cs typeface="Calibri"/>
              </a:rPr>
              <a:t> </a:t>
            </a:r>
            <a:r>
              <a:rPr lang="en-US" altLang="ko-KR" sz="2400" spc="-15" dirty="0">
                <a:latin typeface="Calibri"/>
                <a:cs typeface="Calibri"/>
              </a:rPr>
              <a:t>longest </a:t>
            </a:r>
            <a:r>
              <a:rPr lang="en-US" altLang="ko-KR" sz="2400" spc="-5" dirty="0">
                <a:latin typeface="Calibri"/>
                <a:cs typeface="Calibri"/>
              </a:rPr>
              <a:t>episode:</a:t>
            </a:r>
            <a:r>
              <a:rPr lang="en-US" altLang="ko-KR" sz="2400" spc="-10" dirty="0">
                <a:latin typeface="Calibri"/>
                <a:cs typeface="Calibri"/>
              </a:rPr>
              <a:t> </a:t>
            </a:r>
            <a:r>
              <a:rPr lang="en-US" altLang="ko-KR" sz="2400" spc="-5" dirty="0">
                <a:latin typeface="Calibri"/>
                <a:cs typeface="Calibri"/>
              </a:rPr>
              <a:t>7</a:t>
            </a:r>
            <a:r>
              <a:rPr lang="en-US" altLang="ko-KR" sz="2400" spc="-20" dirty="0">
                <a:latin typeface="Calibri"/>
                <a:cs typeface="Calibri"/>
              </a:rPr>
              <a:t> </a:t>
            </a:r>
            <a:r>
              <a:rPr lang="en-US" altLang="ko-KR" sz="2400" spc="-15" dirty="0">
                <a:latin typeface="Calibri"/>
                <a:cs typeface="Calibri"/>
              </a:rPr>
              <a:t>hours </a:t>
            </a:r>
            <a:r>
              <a:rPr lang="en-US" altLang="ko-KR" sz="2400" spc="-10" dirty="0">
                <a:latin typeface="Calibri"/>
                <a:cs typeface="Calibri"/>
              </a:rPr>
              <a:t>(2-22</a:t>
            </a:r>
            <a:r>
              <a:rPr lang="en-US" altLang="ko-KR" sz="2400" spc="-25" dirty="0">
                <a:latin typeface="Calibri"/>
                <a:cs typeface="Calibri"/>
              </a:rPr>
              <a:t> </a:t>
            </a:r>
            <a:r>
              <a:rPr lang="en-US" altLang="ko-KR" sz="2400" spc="-15" dirty="0">
                <a:latin typeface="Calibri"/>
                <a:cs typeface="Calibri"/>
              </a:rPr>
              <a:t>hours)</a:t>
            </a:r>
            <a:endParaRPr lang="en-US" altLang="ko-KR" sz="2200" spc="-10" dirty="0">
              <a:latin typeface="Calibri"/>
              <a:cs typeface="Calibri"/>
            </a:endParaRPr>
          </a:p>
          <a:p>
            <a:pPr marL="516255" indent="-50419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516255" algn="l"/>
                <a:tab pos="516890" algn="l"/>
              </a:tabLst>
            </a:pPr>
            <a:endParaRPr lang="en-US" altLang="ko-KR"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8044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Cost-effectiveness of AF screening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6193" y="1097915"/>
            <a:ext cx="6622758" cy="5440997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22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DE7A05E-2699-8C2B-355B-E8A9DDEC05E5}"/>
              </a:ext>
            </a:extLst>
          </p:cNvPr>
          <p:cNvSpPr txBox="1"/>
          <p:nvPr/>
        </p:nvSpPr>
        <p:spPr>
          <a:xfrm>
            <a:off x="213049" y="6456183"/>
            <a:ext cx="622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2017 EHRA consensus,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Europace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(2017) 19;1589-1623  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78F44-BDF9-4EAF-A6B0-C74CE301E733}"/>
              </a:ext>
            </a:extLst>
          </p:cNvPr>
          <p:cNvSpPr txBox="1"/>
          <p:nvPr/>
        </p:nvSpPr>
        <p:spPr>
          <a:xfrm>
            <a:off x="513137" y="1473752"/>
            <a:ext cx="5578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Arial Narrow" panose="020B0606020202030204" pitchFamily="34" charset="0"/>
              </a:rPr>
              <a:t>- More cost-effective than routine practice </a:t>
            </a:r>
          </a:p>
          <a:p>
            <a:endParaRPr lang="en-US" altLang="ko-KR" sz="2400" dirty="0">
              <a:latin typeface="Arial Narrow" panose="020B0606020202030204" pitchFamily="34" charset="0"/>
            </a:endParaRPr>
          </a:p>
          <a:p>
            <a:r>
              <a:rPr lang="en-US" altLang="ko-KR" sz="2400" dirty="0">
                <a:latin typeface="Arial Narrow" panose="020B0606020202030204" pitchFamily="34" charset="0"/>
              </a:rPr>
              <a:t>- Patients </a:t>
            </a:r>
            <a:r>
              <a:rPr lang="en-US" altLang="ko-KR" sz="2400" dirty="0">
                <a:latin typeface="Arial Narrow" panose="020B0606020202030204" pitchFamily="34" charset="0"/>
                <a:cs typeface="Arial" panose="020B0604020202020204" pitchFamily="34" charset="0"/>
              </a:rPr>
              <a:t>≥ 65 </a:t>
            </a:r>
            <a:r>
              <a:rPr lang="en-US" altLang="ko-KR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yrs</a:t>
            </a:r>
            <a:r>
              <a:rPr lang="en-US" altLang="ko-KR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ko-KR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altLang="ko-KR" sz="2400" dirty="0">
                <a:latin typeface="Arial Narrow" panose="020B0606020202030204" pitchFamily="34" charset="0"/>
                <a:cs typeface="Arial" panose="020B0604020202020204" pitchFamily="34" charset="0"/>
              </a:rPr>
              <a:t>- Both systematic and opportunistic </a:t>
            </a:r>
            <a:endParaRPr lang="ko-KR" alt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93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Cost-effectiveness of AF screening(STROKESTOP study)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23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5E77928-C47A-6B24-8790-46991D533E86}"/>
              </a:ext>
            </a:extLst>
          </p:cNvPr>
          <p:cNvSpPr txBox="1"/>
          <p:nvPr/>
        </p:nvSpPr>
        <p:spPr>
          <a:xfrm>
            <a:off x="7064409" y="6346784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European Heart Journal (2023) 44, 196–204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2029D57-9FA1-FCFF-42C0-4A3C0A7D2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005" y="1410536"/>
            <a:ext cx="6507189" cy="458446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58D4796-D783-CBEB-E94D-A8FE5F7945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23"/>
          <a:stretch/>
        </p:blipFill>
        <p:spPr>
          <a:xfrm>
            <a:off x="327806" y="1685681"/>
            <a:ext cx="4752956" cy="380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03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Clinical AF vs subclinical AF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24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5E77928-C47A-6B24-8790-46991D533E86}"/>
              </a:ext>
            </a:extLst>
          </p:cNvPr>
          <p:cNvSpPr txBox="1"/>
          <p:nvPr/>
        </p:nvSpPr>
        <p:spPr>
          <a:xfrm>
            <a:off x="7020750" y="6059755"/>
            <a:ext cx="5576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Europace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2023 Feb 8;25(1):185-198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N Engl J Med. 2023 Sep 28;389(13):1167-1179</a:t>
            </a:r>
          </a:p>
          <a:p>
            <a:r>
              <a:rPr lang="pt-BR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N Engl J Med. 2023 Nov 12. do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5EB1DC5-1346-1D52-6803-D88EEE89D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69" y="1140843"/>
            <a:ext cx="4527873" cy="571715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32A21D3-6604-9F12-355E-2AFA783C3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462" y="1318973"/>
            <a:ext cx="2906763" cy="47158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81B04B-0702-EB19-79AD-995DEA840635}"/>
              </a:ext>
            </a:extLst>
          </p:cNvPr>
          <p:cNvSpPr txBox="1"/>
          <p:nvPr/>
        </p:nvSpPr>
        <p:spPr>
          <a:xfrm>
            <a:off x="5627716" y="104740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NOAH-AFNET 6 trial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EB0E4-FDCD-CF43-CBF2-795474C11C44}"/>
              </a:ext>
            </a:extLst>
          </p:cNvPr>
          <p:cNvSpPr txBox="1"/>
          <p:nvPr/>
        </p:nvSpPr>
        <p:spPr>
          <a:xfrm>
            <a:off x="8672946" y="100148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Atresia trial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A20FB29B-2C6F-47CE-C96F-854EAF10B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809" y="1395791"/>
            <a:ext cx="3413474" cy="242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30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Current Recommendations 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25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내용 개체 틀 12">
            <a:extLst>
              <a:ext uri="{FF2B5EF4-FFF2-40B4-BE49-F238E27FC236}">
                <a16:creationId xmlns:a16="http://schemas.microsoft.com/office/drawing/2014/main" id="{9F50010B-B3E4-4DD1-BF1F-C3E6E1EC9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91" y="1225995"/>
            <a:ext cx="11035145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ko-KR" sz="2400" dirty="0">
                <a:latin typeface="Arial Narrow" panose="020B0606020202030204" pitchFamily="34" charset="0"/>
                <a:cs typeface="Arial" panose="020B0604020202020204" pitchFamily="34" charset="0"/>
              </a:rPr>
              <a:t> AF</a:t>
            </a:r>
            <a:r>
              <a:rPr lang="ko-KR" alt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 Narrow" panose="020B0606020202030204" pitchFamily="34" charset="0"/>
                <a:cs typeface="Arial" panose="020B0604020202020204" pitchFamily="34" charset="0"/>
              </a:rPr>
              <a:t>screening</a:t>
            </a:r>
            <a:r>
              <a:rPr lang="ko-KR" alt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 Narrow" panose="020B0606020202030204" pitchFamily="34" charset="0"/>
                <a:cs typeface="Arial" panose="020B0604020202020204" pitchFamily="34" charset="0"/>
              </a:rPr>
              <a:t>is</a:t>
            </a:r>
            <a:r>
              <a:rPr lang="ko-KR" alt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>
                <a:latin typeface="Arial Narrow" panose="020B0606020202030204" pitchFamily="34" charset="0"/>
                <a:cs typeface="Arial" panose="020B0604020202020204" pitchFamily="34" charset="0"/>
              </a:rPr>
              <a:t>recommended by a number of guidelines, but not all. </a:t>
            </a:r>
          </a:p>
          <a:p>
            <a:pPr marL="0" indent="0">
              <a:buNone/>
            </a:pPr>
            <a:r>
              <a:rPr lang="en-US" altLang="ko-KR" sz="24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 controversy exists as to the optimal approach</a:t>
            </a:r>
          </a:p>
          <a:p>
            <a:pPr marL="0" indent="0">
              <a:buNone/>
            </a:pPr>
            <a:r>
              <a:rPr lang="en-US" altLang="ko-KR" sz="2400" dirty="0"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 </a:t>
            </a:r>
            <a:r>
              <a:rPr lang="en-US" altLang="ko-KR" sz="24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target population, screening tools, impact on outcome </a:t>
            </a:r>
          </a:p>
          <a:p>
            <a:pPr marL="0" indent="0">
              <a:buNone/>
            </a:pPr>
            <a:r>
              <a:rPr lang="en-US" altLang="ko-KR" sz="24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ko-KR" altLang="en-US" sz="240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8BF66705-581E-48F8-BF41-095CBB98B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170618"/>
              </p:ext>
            </p:extLst>
          </p:nvPr>
        </p:nvGraphicFramePr>
        <p:xfrm>
          <a:off x="671266" y="2714374"/>
          <a:ext cx="10841736" cy="3734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049">
                  <a:extLst>
                    <a:ext uri="{9D8B030D-6E8A-4147-A177-3AD203B41FA5}">
                      <a16:colId xmlns:a16="http://schemas.microsoft.com/office/drawing/2014/main" val="2848914975"/>
                    </a:ext>
                  </a:extLst>
                </a:gridCol>
                <a:gridCol w="9132687">
                  <a:extLst>
                    <a:ext uri="{9D8B030D-6E8A-4147-A177-3AD203B41FA5}">
                      <a16:colId xmlns:a16="http://schemas.microsoft.com/office/drawing/2014/main" val="147013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Guideline </a:t>
                      </a:r>
                      <a:endParaRPr lang="ko-KR" altLang="en-US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317243"/>
                  </a:ext>
                </a:extLst>
              </a:tr>
              <a:tr h="12207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ESC(2020)</a:t>
                      </a:r>
                      <a:br>
                        <a:rPr lang="en-US" altLang="ko-K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ko-K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APHRS</a:t>
                      </a:r>
                      <a:br>
                        <a:rPr lang="en-US" altLang="ko-K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ko-K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CCS</a:t>
                      </a:r>
                      <a:endParaRPr lang="ko-KR" altLang="en-US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Opportunistic AF screening by pulse taking  or ECG rhythm strip in ≥ 65yrs (Class I, B) </a:t>
                      </a:r>
                    </a:p>
                    <a:p>
                      <a:pPr latinLnBrk="1"/>
                      <a:endParaRPr lang="en-US" altLang="ko-KR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  <a:p>
                      <a:pPr latinLnBrk="1"/>
                      <a:r>
                        <a:rPr lang="en-US" altLang="ko-K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Systematic AF screening in individuals aged ≥ 75yrs (Class </a:t>
                      </a:r>
                      <a:r>
                        <a:rPr lang="en-US" altLang="ko-KR" sz="2000" dirty="0" err="1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IIa</a:t>
                      </a:r>
                      <a:r>
                        <a:rPr lang="en-US" altLang="ko-K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B) </a:t>
                      </a:r>
                      <a:endParaRPr lang="ko-KR" altLang="en-US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863355"/>
                  </a:ext>
                </a:extLst>
              </a:tr>
              <a:tr h="12325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ACC(2023)</a:t>
                      </a:r>
                      <a:endParaRPr lang="ko-KR" altLang="en-US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No recommendation </a:t>
                      </a:r>
                      <a:endParaRPr lang="ko-KR" altLang="en-US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46965"/>
                  </a:ext>
                </a:extLst>
              </a:tr>
              <a:tr h="91049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USPSTF(2022)</a:t>
                      </a:r>
                      <a:endParaRPr lang="ko-KR" altLang="en-US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Inadequate evidence to assess whether AF screening with ECG, Asymptomatic adults</a:t>
                      </a:r>
                    </a:p>
                    <a:p>
                      <a:pPr latinLnBrk="1"/>
                      <a:r>
                        <a:rPr lang="en-US" altLang="ko-KR" sz="2000" dirty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50 years or older</a:t>
                      </a:r>
                      <a:endParaRPr lang="ko-KR" altLang="en-US" sz="200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250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663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Ongoing trial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26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3D02085F-441D-3473-80B7-8B951A0F8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2" y="1325562"/>
            <a:ext cx="12192000" cy="4679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79E1A6-A93B-9FF9-2505-0A37DC35C552}"/>
              </a:ext>
            </a:extLst>
          </p:cNvPr>
          <p:cNvSpPr txBox="1"/>
          <p:nvPr/>
        </p:nvSpPr>
        <p:spPr>
          <a:xfrm>
            <a:off x="5534468" y="6413698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European Heart Journal Open (2023) 3, 1–13</a:t>
            </a:r>
          </a:p>
        </p:txBody>
      </p:sp>
    </p:spTree>
    <p:extLst>
      <p:ext uri="{BB962C8B-B14F-4D97-AF65-F5344CB8AC3E}">
        <p14:creationId xmlns:p14="http://schemas.microsoft.com/office/powerpoint/2010/main" val="4206366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RCT on atrial fibrillation screening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27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A17B40-CF3B-BF3C-C8A9-7C67B168F4B5}"/>
              </a:ext>
            </a:extLst>
          </p:cNvPr>
          <p:cNvSpPr txBox="1"/>
          <p:nvPr/>
        </p:nvSpPr>
        <p:spPr>
          <a:xfrm>
            <a:off x="5534468" y="6413698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Nat Rev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2023 Jan;20(1):1-2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71DE742-7B1B-14AB-6A4A-48EA86F89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8833"/>
            <a:ext cx="12061767" cy="483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48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Application of the AF prediction AI model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28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A17B40-CF3B-BF3C-C8A9-7C67B168F4B5}"/>
              </a:ext>
            </a:extLst>
          </p:cNvPr>
          <p:cNvSpPr txBox="1"/>
          <p:nvPr/>
        </p:nvSpPr>
        <p:spPr>
          <a:xfrm>
            <a:off x="5534468" y="6413698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NPJ Digit Med. 2023 Dec 12;6(1):229.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AAA74D7D-A57B-0AE4-9E86-40AAB5C48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9" y="1535929"/>
            <a:ext cx="9396769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05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Conclusions  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66750" y="1481559"/>
            <a:ext cx="11087100" cy="45604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AF is most common arrhythmia. It is major risk factor of stroke and often goes undetected. </a:t>
            </a: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Variable screening tools are ready.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More frequent or longer ECG monitoring results in increased AF diagnosis. </a:t>
            </a:r>
          </a:p>
          <a:p>
            <a:pPr marL="0" indent="0">
              <a:buNone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   But, Improved AF diagnosis ≠ improved clinical outcomes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Careful selection of the target population &amp; appropriate screening tools, demonstrating impact  on outcome</a:t>
            </a: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B11E6-475A-836D-1E4B-11F51100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29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84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Asymptomatic AF  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E41067E2-E0E8-8C9B-ACFA-067E9BB9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3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9975" y="1218446"/>
            <a:ext cx="10953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 Narrow" panose="020B0606020202030204" pitchFamily="34" charset="0"/>
                <a:cs typeface="Arial" panose="020B0604020202020204" pitchFamily="34" charset="0"/>
              </a:rPr>
              <a:t>1/3 of patients with AF are asymptomatic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Arial Narrow" panose="020B0606020202030204" pitchFamily="34" charset="0"/>
                <a:cs typeface="Arial" panose="020B0604020202020204" pitchFamily="34" charset="0"/>
              </a:rPr>
              <a:t>1/3 of patients with AF-related stroke were not aware of having AF before stroke. </a:t>
            </a:r>
            <a:endParaRPr lang="ko-KR" alt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203E86C-8D7E-BCC1-7C93-18C039574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66" y="2615107"/>
            <a:ext cx="8258735" cy="30847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20A9BEF-6C83-85D9-EE31-1F0CE6FB51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5" r="4007"/>
          <a:stretch/>
        </p:blipFill>
        <p:spPr>
          <a:xfrm>
            <a:off x="8188327" y="2601565"/>
            <a:ext cx="3886200" cy="3111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717603-E18E-29EA-A622-6BBCBEE0820D}"/>
              </a:ext>
            </a:extLst>
          </p:cNvPr>
          <p:cNvSpPr txBox="1"/>
          <p:nvPr/>
        </p:nvSpPr>
        <p:spPr>
          <a:xfrm>
            <a:off x="7047783" y="6123413"/>
            <a:ext cx="557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Heart Rhythm 2016;0.:1418-24</a:t>
            </a:r>
            <a:b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 Neurol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Neurosurg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Psychiatry  2017; 88:744-748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911C80-254A-D1E3-3C74-AA0FDBA7D44F}"/>
              </a:ext>
            </a:extLst>
          </p:cNvPr>
          <p:cNvSpPr txBox="1"/>
          <p:nvPr/>
        </p:nvSpPr>
        <p:spPr>
          <a:xfrm>
            <a:off x="1799919" y="2338587"/>
            <a:ext cx="1536509" cy="38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Stroke/TIA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6CB7A2-1818-322A-3494-3D42A41DEA09}"/>
              </a:ext>
            </a:extLst>
          </p:cNvPr>
          <p:cNvSpPr txBox="1"/>
          <p:nvPr/>
        </p:nvSpPr>
        <p:spPr>
          <a:xfrm>
            <a:off x="5851860" y="2338587"/>
            <a:ext cx="1536509" cy="38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CV Death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08D62-85E6-8258-E31E-7BC5D2FC5F64}"/>
              </a:ext>
            </a:extLst>
          </p:cNvPr>
          <p:cNvSpPr txBox="1"/>
          <p:nvPr/>
        </p:nvSpPr>
        <p:spPr>
          <a:xfrm>
            <a:off x="9364039" y="2344389"/>
            <a:ext cx="216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   All cause death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5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CBBEC0-D6A0-5174-61AF-519B6CE6D372}"/>
              </a:ext>
            </a:extLst>
          </p:cNvPr>
          <p:cNvSpPr txBox="1"/>
          <p:nvPr/>
        </p:nvSpPr>
        <p:spPr>
          <a:xfrm>
            <a:off x="1991544" y="270892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b="1" dirty="0"/>
              <a:t>               </a:t>
            </a:r>
            <a:r>
              <a:rPr lang="en-US" altLang="ko-KR" sz="3600" b="1" dirty="0"/>
              <a:t>Thank you for your attention</a:t>
            </a:r>
            <a:endParaRPr kumimoji="1" lang="ko-Kore-KR" alt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355179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433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Screening Tools 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4</a:t>
            </a:fld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DE7A05E-2699-8C2B-355B-E8A9DDEC05E5}"/>
              </a:ext>
            </a:extLst>
          </p:cNvPr>
          <p:cNvSpPr txBox="1"/>
          <p:nvPr/>
        </p:nvSpPr>
        <p:spPr>
          <a:xfrm>
            <a:off x="106257" y="6413698"/>
            <a:ext cx="454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Circulation. 2021;143:372-388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DF7D294B-5ACF-AA88-29B2-1A041631D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546A5AC-113A-1D92-22D2-45A1E9824D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53"/>
          <a:stretch/>
        </p:blipFill>
        <p:spPr>
          <a:xfrm>
            <a:off x="739833" y="1180786"/>
            <a:ext cx="10515600" cy="51755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314067-96D7-D5A0-AE44-3C4ACA6F0FC1}"/>
              </a:ext>
            </a:extLst>
          </p:cNvPr>
          <p:cNvSpPr txBox="1"/>
          <p:nvPr/>
        </p:nvSpPr>
        <p:spPr>
          <a:xfrm>
            <a:off x="7064409" y="6346784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Circulation. 2021;143:372-388</a:t>
            </a:r>
          </a:p>
        </p:txBody>
      </p:sp>
    </p:spTree>
    <p:extLst>
      <p:ext uri="{BB962C8B-B14F-4D97-AF65-F5344CB8AC3E}">
        <p14:creationId xmlns:p14="http://schemas.microsoft.com/office/powerpoint/2010/main" val="137420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433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Handheld ECG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42066" y="1325563"/>
            <a:ext cx="10515600" cy="5180965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Single lead, 6 lead ECG(limb lead)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ECG base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10~30sec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Intermittent, Repetitive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Consumer based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Cost effective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5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03FC4269-C0DB-A13D-F100-84E07B61D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120" y="-2237"/>
            <a:ext cx="2654544" cy="201924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F57AF76-F9E5-A43F-ECC0-9C964C621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4454" y="55679"/>
            <a:ext cx="2387245" cy="1961327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52F6BEA-4BC3-D38E-6B36-4D8DF7329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614" y="2614308"/>
            <a:ext cx="5125165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3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433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REHEARSE-AF (Handheld ECG) </a:t>
            </a:r>
            <a:endParaRPr lang="ko-KR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42066" y="1325563"/>
            <a:ext cx="10515600" cy="5180965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RCT, 1,001 patients, screen vs. control 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age &gt;65, C-V score ≥2 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Twice weekly, 30sec, 12months (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Alivecor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primary outcome : AF detection  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CEC8-B9A4-451C-BEF4-376DD1B9C08A}" type="slidenum">
              <a:rPr lang="ko-KR" altLang="en-US" smtClean="0"/>
              <a:t>6</a:t>
            </a:fld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-3866" y="938151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6" y="3002452"/>
            <a:ext cx="4594970" cy="3037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AC97C-0B87-4B9C-BDB8-7ED5F1CF1E5D}"/>
              </a:ext>
            </a:extLst>
          </p:cNvPr>
          <p:cNvSpPr txBox="1"/>
          <p:nvPr/>
        </p:nvSpPr>
        <p:spPr>
          <a:xfrm>
            <a:off x="7064409" y="3244334"/>
            <a:ext cx="264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3.8% vs 1.0% </a:t>
            </a:r>
            <a:endParaRPr lang="ko-KR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96717-7C49-AE45-14E0-42CC56A6D36D}"/>
              </a:ext>
            </a:extLst>
          </p:cNvPr>
          <p:cNvSpPr txBox="1"/>
          <p:nvPr/>
        </p:nvSpPr>
        <p:spPr>
          <a:xfrm>
            <a:off x="7064409" y="6346784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Circulation. 2017 Nov 7;136(19):1784-1794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37BB9AA-9F44-75C1-3B8F-D2EC9A760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65" y="2988907"/>
            <a:ext cx="4660375" cy="30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6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4334" y="6669"/>
            <a:ext cx="11052866" cy="1325563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Screening for AF in Older adults at Primary Care Visits</a:t>
            </a:r>
            <a:b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: VITAL-AF study 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554895"/>
            <a:ext cx="2743200" cy="365125"/>
          </a:xfrm>
        </p:spPr>
        <p:txBody>
          <a:bodyPr/>
          <a:lstStyle/>
          <a:p>
            <a:fld id="{DDBFCEC8-B9A4-451C-BEF4-376DD1B9C08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7A05E-2699-8C2B-355B-E8A9DDEC05E5}"/>
              </a:ext>
            </a:extLst>
          </p:cNvPr>
          <p:cNvSpPr txBox="1"/>
          <p:nvPr/>
        </p:nvSpPr>
        <p:spPr>
          <a:xfrm>
            <a:off x="5534468" y="6413698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Circulation. 2022;145:946-954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0" y="1133687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0719" y="1234416"/>
            <a:ext cx="1066921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RCT,  point-of-care screening for AF at primary care visits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3,0715 patients: ≥65yrs without AF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screening vs. usual care 1:1,  handheld single-lead ECG (</a:t>
            </a:r>
            <a:r>
              <a:rPr lang="en-US" altLang="ko-KR" dirty="0" err="1">
                <a:latin typeface="Arial" panose="020B0604020202020204" pitchFamily="34" charset="0"/>
                <a:cs typeface="Arial" panose="020B0604020202020204" pitchFamily="34" charset="0"/>
              </a:rPr>
              <a:t>AliveCor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AF diagnosis within 12months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C0C37DD-D02C-70BA-FF70-BF3BFB959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54" y="2826327"/>
            <a:ext cx="4746478" cy="39111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E4E48C-D264-E599-488C-CBF83DCBA1D1}"/>
              </a:ext>
            </a:extLst>
          </p:cNvPr>
          <p:cNvSpPr txBox="1"/>
          <p:nvPr/>
        </p:nvSpPr>
        <p:spPr>
          <a:xfrm>
            <a:off x="3598027" y="2511218"/>
            <a:ext cx="2171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Screening     Control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29096D-91BD-9BA5-7DA2-EB08EE8E28BC}"/>
              </a:ext>
            </a:extLst>
          </p:cNvPr>
          <p:cNvSpPr txBox="1"/>
          <p:nvPr/>
        </p:nvSpPr>
        <p:spPr>
          <a:xfrm>
            <a:off x="6603455" y="2886579"/>
            <a:ext cx="4746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Median visit per person 2</a:t>
            </a:r>
          </a:p>
          <a:p>
            <a:endParaRPr lang="en-US" altLang="ko-KR" dirty="0"/>
          </a:p>
          <a:p>
            <a:r>
              <a:rPr lang="en-US" altLang="ko-KR" dirty="0"/>
              <a:t>CHA2DS2VASc score : 3.4</a:t>
            </a:r>
          </a:p>
          <a:p>
            <a:endParaRPr lang="en-US" altLang="ko-KR" dirty="0"/>
          </a:p>
          <a:p>
            <a:r>
              <a:rPr lang="en-US" altLang="ko-KR" dirty="0"/>
              <a:t>Outcome:</a:t>
            </a:r>
          </a:p>
          <a:p>
            <a:r>
              <a:rPr lang="en-US" altLang="ko-KR" dirty="0">
                <a:solidFill>
                  <a:srgbClr val="0070C0"/>
                </a:solidFill>
              </a:rPr>
              <a:t>264/15383(1.72%) vs 243/15322(1.59%)</a:t>
            </a:r>
          </a:p>
          <a:p>
            <a:endParaRPr lang="en-US" altLang="ko-K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Screening for AF using handheld ECG at primary care visits did not affect new AF diagnosis older than 65 years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1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4334" y="6669"/>
            <a:ext cx="11052866" cy="1325563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Screening for AF in Older adults at Primary Care Visits</a:t>
            </a:r>
            <a:b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: VITAL-AF study 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719" y="1706485"/>
            <a:ext cx="8785779" cy="4707213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554895"/>
            <a:ext cx="2743200" cy="365125"/>
          </a:xfrm>
        </p:spPr>
        <p:txBody>
          <a:bodyPr/>
          <a:lstStyle/>
          <a:p>
            <a:fld id="{DDBFCEC8-B9A4-451C-BEF4-376DD1B9C08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7A05E-2699-8C2B-355B-E8A9DDEC05E5}"/>
              </a:ext>
            </a:extLst>
          </p:cNvPr>
          <p:cNvSpPr txBox="1"/>
          <p:nvPr/>
        </p:nvSpPr>
        <p:spPr>
          <a:xfrm>
            <a:off x="5534468" y="6413698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Circulation. 2022;145:946-954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 flipV="1">
            <a:off x="0" y="1133687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60277" y="4400785"/>
            <a:ext cx="253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1.72 vs 1.59% (p=0.38)</a:t>
            </a:r>
            <a:endParaRPr lang="ko-KR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6601" y="3374371"/>
            <a:ext cx="181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5.56 vs 3.76% </a:t>
            </a:r>
            <a:endParaRPr lang="ko-KR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EDD4C3-51F2-453B-895E-38F819ADA5A3}"/>
              </a:ext>
            </a:extLst>
          </p:cNvPr>
          <p:cNvSpPr txBox="1"/>
          <p:nvPr/>
        </p:nvSpPr>
        <p:spPr>
          <a:xfrm>
            <a:off x="4850596" y="2059140"/>
            <a:ext cx="474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Subgroup analysis stratified by age 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32BF7A-25EA-4D0F-BEFD-A3E17052EC5A}"/>
              </a:ext>
            </a:extLst>
          </p:cNvPr>
          <p:cNvSpPr txBox="1"/>
          <p:nvPr/>
        </p:nvSpPr>
        <p:spPr>
          <a:xfrm>
            <a:off x="1596059" y="3374371"/>
            <a:ext cx="1277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1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Clinical Outcomes with Systematic Screening for AF (STROKESTOP study)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22819" y="1531694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ko-KR" sz="2000" dirty="0">
                <a:latin typeface="Arial Narrow" panose="020B0606020202030204" pitchFamily="34" charset="0"/>
                <a:cs typeface="Arial" panose="020B0604020202020204" pitchFamily="34" charset="0"/>
              </a:rPr>
              <a:t>RCT, n=27,958, 75-76yr </a:t>
            </a:r>
          </a:p>
          <a:p>
            <a:r>
              <a:rPr lang="en-US" altLang="ko-KR" sz="2000" dirty="0">
                <a:latin typeface="Arial Narrow" panose="020B0606020202030204" pitchFamily="34" charset="0"/>
                <a:cs typeface="Arial" panose="020B0604020202020204" pitchFamily="34" charset="0"/>
              </a:rPr>
              <a:t>Screening (participant, non-participant) vs. control (1:1)   </a:t>
            </a:r>
          </a:p>
          <a:p>
            <a:r>
              <a:rPr lang="en-US" altLang="ko-KR" sz="2000" dirty="0">
                <a:latin typeface="Arial Narrow" panose="020B0606020202030204" pitchFamily="34" charset="0"/>
                <a:cs typeface="Arial" panose="020B0604020202020204" pitchFamily="34" charset="0"/>
              </a:rPr>
              <a:t>Twice daily, two weeks (hand-held ECG, </a:t>
            </a:r>
            <a:r>
              <a:rPr lang="en-US" altLang="ko-KR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Zenicor</a:t>
            </a:r>
            <a:r>
              <a:rPr lang="en-US" altLang="ko-KR" sz="2000" dirty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sz="2000" dirty="0">
                <a:latin typeface="Arial Narrow" panose="020B0606020202030204" pitchFamily="34" charset="0"/>
                <a:cs typeface="Arial" panose="020B0604020202020204" pitchFamily="34" charset="0"/>
              </a:rPr>
              <a:t>Outcome: ischemic or hemorrhagic stroke, systemic embolism, </a:t>
            </a:r>
          </a:p>
          <a:p>
            <a:pPr marL="0" indent="0">
              <a:buNone/>
            </a:pPr>
            <a:r>
              <a:rPr lang="en-US" altLang="ko-KR" sz="2000" dirty="0">
                <a:latin typeface="Arial Narrow" panose="020B0606020202030204" pitchFamily="34" charset="0"/>
                <a:cs typeface="Arial" panose="020B0604020202020204" pitchFamily="34" charset="0"/>
              </a:rPr>
              <a:t>   bleeding, and all-cause mortality </a:t>
            </a:r>
          </a:p>
          <a:p>
            <a:endParaRPr lang="en-US" altLang="ko-KR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CHA2DS2VASc score : 3.5</a:t>
            </a:r>
          </a:p>
          <a:p>
            <a:endParaRPr lang="en-US" altLang="ko-KR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altLang="ko-KR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ko-KR" alt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095792" y="6356350"/>
            <a:ext cx="2743200" cy="365125"/>
          </a:xfrm>
        </p:spPr>
        <p:txBody>
          <a:bodyPr/>
          <a:lstStyle/>
          <a:p>
            <a:fld id="{DDBFCEC8-B9A4-451C-BEF4-376DD1B9C08A}" type="slidenum">
              <a:rPr lang="ko-KR" altLang="en-US" smtClean="0"/>
              <a:t>9</a:t>
            </a:fld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 flipV="1">
            <a:off x="0" y="1112668"/>
            <a:ext cx="12192000" cy="35626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2904C6ED-7AB4-4522-BB3B-492D2BBD8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9" t="5213" r="35240" b="2204"/>
          <a:stretch/>
        </p:blipFill>
        <p:spPr>
          <a:xfrm>
            <a:off x="7012734" y="1352080"/>
            <a:ext cx="4826258" cy="4977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F9A676-56A7-6DE4-DE4B-26062D9C7E24}"/>
              </a:ext>
            </a:extLst>
          </p:cNvPr>
          <p:cNvSpPr txBox="1"/>
          <p:nvPr/>
        </p:nvSpPr>
        <p:spPr>
          <a:xfrm>
            <a:off x="5534468" y="6413698"/>
            <a:ext cx="5576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Lancet 2021; 398: 1498-1506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37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8843</TotalTime>
  <Words>1936</Words>
  <Application>Microsoft Macintosh PowerPoint</Application>
  <PresentationFormat>와이드스크린</PresentationFormat>
  <Paragraphs>302</Paragraphs>
  <Slides>30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7" baseType="lpstr">
      <vt:lpstr>맑은 고딕</vt:lpstr>
      <vt:lpstr>Arial</vt:lpstr>
      <vt:lpstr>Arial Narrow</vt:lpstr>
      <vt:lpstr>Calibri</vt:lpstr>
      <vt:lpstr>Times New Roman</vt:lpstr>
      <vt:lpstr>Wingdings</vt:lpstr>
      <vt:lpstr>Office 테마</vt:lpstr>
      <vt:lpstr>Wearable 기기를 통한 AF screening  </vt:lpstr>
      <vt:lpstr> The prevalence of AF</vt:lpstr>
      <vt:lpstr>Asymptomatic AF  </vt:lpstr>
      <vt:lpstr>Screening Tools </vt:lpstr>
      <vt:lpstr>Handheld ECG</vt:lpstr>
      <vt:lpstr>REHEARSE-AF (Handheld ECG) </vt:lpstr>
      <vt:lpstr>Screening for AF in Older adults at Primary Care Visits : VITAL-AF study </vt:lpstr>
      <vt:lpstr>Screening for AF in Older adults at Primary Care Visits : VITAL-AF study </vt:lpstr>
      <vt:lpstr>Clinical Outcomes with Systematic Screening for AF (STROKESTOP study)</vt:lpstr>
      <vt:lpstr>Clinical Outcomes with Systematic Screening for AF (STROKESTOP study)</vt:lpstr>
      <vt:lpstr>Single lead ECG</vt:lpstr>
      <vt:lpstr>mSToPS Study (Patch) </vt:lpstr>
      <vt:lpstr>mSToPS Study 3 years f/u (Patch) </vt:lpstr>
      <vt:lpstr>SCREEN-AF Study (Patch) </vt:lpstr>
      <vt:lpstr>Smartphone and smart watch</vt:lpstr>
      <vt:lpstr>eBRAVE-AF(smartphone) </vt:lpstr>
      <vt:lpstr>Smart phone based AF screening</vt:lpstr>
      <vt:lpstr>Apple Heart Study </vt:lpstr>
      <vt:lpstr>Apple Heart Study </vt:lpstr>
      <vt:lpstr>Fitbit Heart Study </vt:lpstr>
      <vt:lpstr>Fitbit Heart Study </vt:lpstr>
      <vt:lpstr>Cost-effectiveness of AF screening</vt:lpstr>
      <vt:lpstr>Cost-effectiveness of AF screening(STROKESTOP study)</vt:lpstr>
      <vt:lpstr>Clinical AF vs subclinical AF</vt:lpstr>
      <vt:lpstr>Current Recommendations </vt:lpstr>
      <vt:lpstr>Ongoing trial</vt:lpstr>
      <vt:lpstr>RCT on atrial fibrillation screening</vt:lpstr>
      <vt:lpstr>Application of the AF prediction AI model</vt:lpstr>
      <vt:lpstr>Conclusions 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Atrial fibrillation screening </dc:title>
  <dc:creator>User</dc:creator>
  <cp:lastModifiedBy>영준 박</cp:lastModifiedBy>
  <cp:revision>188</cp:revision>
  <cp:lastPrinted>2022-09-03T00:28:50Z</cp:lastPrinted>
  <dcterms:created xsi:type="dcterms:W3CDTF">2022-08-09T08:56:14Z</dcterms:created>
  <dcterms:modified xsi:type="dcterms:W3CDTF">2023-12-16T01:19:41Z</dcterms:modified>
</cp:coreProperties>
</file>